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7"/>
  </p:notesMasterIdLst>
  <p:handoutMasterIdLst>
    <p:handoutMasterId r:id="rId28"/>
  </p:handoutMasterIdLst>
  <p:sldIdLst>
    <p:sldId id="292" r:id="rId2"/>
    <p:sldId id="307" r:id="rId3"/>
    <p:sldId id="293" r:id="rId4"/>
    <p:sldId id="312" r:id="rId5"/>
    <p:sldId id="299" r:id="rId6"/>
    <p:sldId id="286" r:id="rId7"/>
    <p:sldId id="330" r:id="rId8"/>
    <p:sldId id="331" r:id="rId9"/>
    <p:sldId id="305" r:id="rId10"/>
    <p:sldId id="332" r:id="rId11"/>
    <p:sldId id="333" r:id="rId12"/>
    <p:sldId id="301" r:id="rId13"/>
    <p:sldId id="324" r:id="rId14"/>
    <p:sldId id="325" r:id="rId15"/>
    <p:sldId id="326" r:id="rId16"/>
    <p:sldId id="329" r:id="rId17"/>
    <p:sldId id="302" r:id="rId18"/>
    <p:sldId id="300" r:id="rId19"/>
    <p:sldId id="313" r:id="rId20"/>
    <p:sldId id="314" r:id="rId21"/>
    <p:sldId id="323" r:id="rId22"/>
    <p:sldId id="303" r:id="rId23"/>
    <p:sldId id="327" r:id="rId24"/>
    <p:sldId id="328" r:id="rId25"/>
    <p:sldId id="304" r:id="rId2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前言" id="{8B717950-30DE-4CD0-86B0-C7932D41310E}">
          <p14:sldIdLst>
            <p14:sldId id="292"/>
            <p14:sldId id="307"/>
          </p14:sldIdLst>
        </p14:section>
        <p14:section name="1. 理论基础" id="{0D42170D-09DC-4483-9460-46B4E19C78DD}">
          <p14:sldIdLst>
            <p14:sldId id="293"/>
            <p14:sldId id="312"/>
            <p14:sldId id="299"/>
            <p14:sldId id="286"/>
            <p14:sldId id="330"/>
            <p14:sldId id="331"/>
            <p14:sldId id="305"/>
            <p14:sldId id="332"/>
            <p14:sldId id="333"/>
          </p14:sldIdLst>
        </p14:section>
        <p14:section name="2. 应用方向" id="{A3AD965F-73E0-4B8F-84D7-C86B9CAC2267}">
          <p14:sldIdLst>
            <p14:sldId id="301"/>
            <p14:sldId id="324"/>
            <p14:sldId id="325"/>
            <p14:sldId id="326"/>
            <p14:sldId id="329"/>
            <p14:sldId id="302"/>
            <p14:sldId id="300"/>
            <p14:sldId id="313"/>
            <p14:sldId id="314"/>
            <p14:sldId id="323"/>
            <p14:sldId id="303"/>
            <p14:sldId id="327"/>
            <p14:sldId id="328"/>
            <p14:sldId id="304"/>
          </p14:sldIdLst>
        </p14:section>
      </p14:sectionLst>
    </p:ex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202020"/>
    <a:srgbClr val="B2B2B2"/>
    <a:srgbClr val="FF8D41"/>
    <a:srgbClr val="323232"/>
    <a:srgbClr val="CC3300"/>
    <a:srgbClr val="FF3300"/>
    <a:srgbClr val="99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2475" autoAdjust="0"/>
  </p:normalViewPr>
  <p:slideViewPr>
    <p:cSldViewPr snapToGrid="0" showGuides="1">
      <p:cViewPr varScale="1">
        <p:scale>
          <a:sx n="85" d="100"/>
          <a:sy n="85" d="100"/>
        </p:scale>
        <p:origin x="480" y="96"/>
      </p:cViewPr>
      <p:guideLst>
        <p:guide orient="horz" pos="215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2021/10/9</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2021/10/9</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52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472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247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97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034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16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738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68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纯粹的数据驱动方法</a:t>
            </a:r>
            <a:r>
              <a:rPr lang="zh-CN" dirty="0"/>
              <a:t>具有</a:t>
            </a:r>
            <a:r>
              <a:rPr dirty="0"/>
              <a:t>"</a:t>
            </a:r>
            <a:r>
              <a:rPr lang="zh-CN" dirty="0"/>
              <a:t>单纯</a:t>
            </a:r>
            <a:r>
              <a:rPr dirty="0"/>
              <a:t>"性</a:t>
            </a:r>
            <a:r>
              <a:rPr lang="zh-CN" dirty="0"/>
              <a:t>。这里存在一个</a:t>
            </a:r>
            <a:r>
              <a:rPr dirty="0" err="1"/>
              <a:t>问题，像这样使用纯数据驱动的方法会有很大的弊端。上面的动画中</a:t>
            </a:r>
            <a:r>
              <a:rPr lang="zh-CN" dirty="0"/>
              <a:t>采用</a:t>
            </a:r>
            <a:r>
              <a:rPr dirty="0" err="1"/>
              <a:t>未知物理过程的实际值（灰线</a:t>
            </a:r>
            <a:r>
              <a:rPr dirty="0"/>
              <a:t>）。</a:t>
            </a:r>
          </a:p>
          <a:p>
            <a:pPr marL="0" lvl="0" indent="0" algn="l" rtl="0">
              <a:spcBef>
                <a:spcPts val="0"/>
              </a:spcBef>
              <a:spcAft>
                <a:spcPts val="0"/>
              </a:spcAft>
              <a:buNone/>
            </a:pPr>
            <a:r>
              <a:rPr dirty="0"/>
              <a:t>你可以看到，虽然神经网络在实验数据附近准确地模拟了物理过程，但它未能从这个训练数据中概括出来。由于只依赖数据，人们可以说它还没有真正 "</a:t>
            </a:r>
            <a:r>
              <a:rPr dirty="0" err="1"/>
              <a:t>理解</a:t>
            </a:r>
            <a:r>
              <a:rPr dirty="0"/>
              <a:t> "</a:t>
            </a:r>
            <a:r>
              <a:rPr dirty="0" err="1"/>
              <a:t>这个科学问题</a:t>
            </a:r>
            <a:r>
              <a:rPr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EA4335"/>
                </a:solidFill>
                <a:effectLst/>
                <a:latin typeface="arial" panose="020B0604020202020204" pitchFamily="34" charset="0"/>
              </a:rPr>
              <a:t>自动微分</a:t>
            </a:r>
            <a:r>
              <a:rPr lang="zh-CN" altLang="en-US" b="0" i="0" dirty="0">
                <a:solidFill>
                  <a:srgbClr val="202124"/>
                </a:solidFill>
                <a:effectLst/>
                <a:latin typeface="arial" panose="020B0604020202020204" pitchFamily="34" charset="0"/>
              </a:rPr>
              <a:t>是介于符号</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和数值</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之间的一种方法：数值</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一开始就代入数值近似求解；符号</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直接对表达式进行推导，最后才代入自变量的值得到最终解。 </a:t>
            </a:r>
            <a:r>
              <a:rPr lang="zh-CN" altLang="en-US" b="0" i="0" dirty="0">
                <a:solidFill>
                  <a:srgbClr val="EA4335"/>
                </a:solidFill>
                <a:effectLst/>
                <a:latin typeface="arial" panose="020B0604020202020204" pitchFamily="34" charset="0"/>
              </a:rPr>
              <a:t>自动微分</a:t>
            </a:r>
            <a:r>
              <a:rPr lang="zh-CN" altLang="en-US" b="0" i="0" dirty="0">
                <a:solidFill>
                  <a:srgbClr val="202124"/>
                </a:solidFill>
                <a:effectLst/>
                <a:latin typeface="arial" panose="020B0604020202020204" pitchFamily="34" charset="0"/>
              </a:rPr>
              <a:t>将符号</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应用于最基本的运算</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2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320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0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0DD8198D-65AA-43C7-A7ED-B03DF4CE269C}" type="datetime1">
              <a:rPr lang="zh-CN" altLang="en-US" smtClean="0"/>
              <a:t>2021/10/9</a:t>
            </a:fld>
            <a:endParaRPr lang="zh-CN" alt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zh-CN" alt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0B73CB-50A8-4C36-B778-FF69316E0F08}" type="datetime1">
              <a:rPr kumimoji="0" lang="zh-CN" altLang="en-US"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rPr>
              <a:t>2021/10/9</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B03E71-776D-4B7D-850B-F0146D3E767F}" type="datetime1">
              <a:rPr lang="zh-CN" altLang="en-US" smtClean="0"/>
              <a:t>2021/10/9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4A8AC3-3B8C-4A8B-8E7C-A436C4BA8CD7}" type="datetime1">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62950D-B9D4-485B-BA9B-0D6719A647A2}" type="datetime1">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3CA23A-A58C-4DC8-B7F2-8F35C7085078}" type="datetime1">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6F127C-8D5D-4ACE-A33C-9EFFBFF1F0EE}" type="datetime1">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593CF4-9AE8-46C2-A22C-505C1111DC65}" type="datetime1">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E686CC-2CAF-405C-A102-84D890D78190}" type="datetime1">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341166-8342-44E9-BAD2-0051ECFA5BC4}" type="datetime1">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48470B-09F3-45E4-BB52-D46DDC95B15A}" type="datetime1">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CD85E-30D6-46AB-A8E2-BF0903B3D2F0}" type="datetime1">
              <a:rPr lang="zh-CN" altLang="en-US" smtClean="0"/>
              <a:t>2021/10/9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600" lvl="0" indent="-457200">
              <a:spcBef>
                <a:spcPts val="0"/>
              </a:spcBef>
              <a:spcAft>
                <a:spcPts val="0"/>
              </a:spcAft>
              <a:buSzPts val="1800"/>
              <a:buChar char="●"/>
              <a:defRPr/>
            </a:lvl1pPr>
            <a:lvl2pPr marL="1219200" lvl="1" indent="-423545">
              <a:spcBef>
                <a:spcPct val="427000"/>
              </a:spcBef>
              <a:spcAft>
                <a:spcPts val="0"/>
              </a:spcAft>
              <a:buSzPts val="1400"/>
              <a:buChar char="○"/>
              <a:defRPr/>
            </a:lvl2pPr>
            <a:lvl3pPr marL="1828800" lvl="2" indent="-423545">
              <a:spcBef>
                <a:spcPct val="427000"/>
              </a:spcBef>
              <a:spcAft>
                <a:spcPts val="0"/>
              </a:spcAft>
              <a:buSzPts val="1400"/>
              <a:buChar char="■"/>
              <a:defRPr/>
            </a:lvl3pPr>
            <a:lvl4pPr marL="2438400" lvl="3" indent="-423545">
              <a:spcBef>
                <a:spcPct val="427000"/>
              </a:spcBef>
              <a:spcAft>
                <a:spcPts val="0"/>
              </a:spcAft>
              <a:buSzPts val="1400"/>
              <a:buChar char="●"/>
              <a:defRPr/>
            </a:lvl4pPr>
            <a:lvl5pPr marL="3048000" lvl="4" indent="-423545">
              <a:spcBef>
                <a:spcPct val="427000"/>
              </a:spcBef>
              <a:spcAft>
                <a:spcPts val="0"/>
              </a:spcAft>
              <a:buSzPts val="1400"/>
              <a:buChar char="○"/>
              <a:defRPr/>
            </a:lvl5pPr>
            <a:lvl6pPr marL="3657600" lvl="5" indent="-423545">
              <a:spcBef>
                <a:spcPct val="427000"/>
              </a:spcBef>
              <a:spcAft>
                <a:spcPts val="0"/>
              </a:spcAft>
              <a:buSzPts val="1400"/>
              <a:buChar char="■"/>
              <a:defRPr/>
            </a:lvl6pPr>
            <a:lvl7pPr marL="4267200" lvl="6" indent="-423545">
              <a:spcBef>
                <a:spcPct val="427000"/>
              </a:spcBef>
              <a:spcAft>
                <a:spcPts val="0"/>
              </a:spcAft>
              <a:buSzPts val="1400"/>
              <a:buChar char="●"/>
              <a:defRPr/>
            </a:lvl7pPr>
            <a:lvl8pPr marL="4876800" lvl="7" indent="-423545">
              <a:spcBef>
                <a:spcPct val="427000"/>
              </a:spcBef>
              <a:spcAft>
                <a:spcPts val="0"/>
              </a:spcAft>
              <a:buSzPts val="1400"/>
              <a:buChar char="○"/>
              <a:defRPr/>
            </a:lvl8pPr>
            <a:lvl9pPr marL="5486400" lvl="8" indent="-423545">
              <a:spcBef>
                <a:spcPct val="4270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492AFC66-EDC9-41B7-BE61-431262386517}" type="datetime1">
              <a:rPr lang="zh-CN" altLang="en-US" smtClean="0"/>
              <a:t>2021/10/9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FEECCB-C84D-4166-A041-32885F4027D5}" type="datetime1">
              <a:rPr lang="zh-CN" altLang="en-US" smtClean="0"/>
              <a:t>2021/10/9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B3780A-C727-4C77-A3B4-DF319C02D7B6}" type="datetime1">
              <a:rPr lang="zh-CN" altLang="en-US" smtClean="0"/>
              <a:t>2021/10/9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2478C2-F058-46BD-B2FE-7E0C12DE2897}" type="datetime1">
              <a:rPr lang="zh-CN" altLang="en-US" smtClean="0"/>
              <a:t>2021/10/9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5F29D-95A5-4481-9A6C-5800F74F5B29}" type="datetime1">
              <a:rPr lang="zh-CN" altLang="en-US" smtClean="0"/>
              <a:t>2021/10/9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B20DD137-C9F4-4CE5-BD3B-3ADEBDA0B1B4}" type="datetime1">
              <a:rPr kumimoji="0" lang="zh-CN" altLang="en-US"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rPr>
              <a:t>2021/10/9</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5D13B7-BC69-4EBE-B65A-AC3D00501309}" type="datetime1">
              <a:rPr lang="zh-CN" altLang="en-US" smtClean="0"/>
              <a:t>2021/10/9</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2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72FECCB6-08C2-4E80-995E-D3BAC25BCEA8}" type="datetime1">
              <a:rPr lang="zh-CN" altLang="en-US" smtClean="0"/>
              <a:t>2021/10/9</a:t>
            </a:fld>
            <a:endParaRPr lang="zh-CN" alt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zh-CN" alt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80604020202020204" pitchFamily="34" charset="0"/>
          <a:ea typeface="宋体" pitchFamily="2" charset="-122"/>
        </a:defRPr>
      </a:lvl2pPr>
      <a:lvl3pPr algn="l" rtl="0" fontAlgn="base">
        <a:spcBef>
          <a:spcPct val="0"/>
        </a:spcBef>
        <a:spcAft>
          <a:spcPct val="0"/>
        </a:spcAft>
        <a:defRPr sz="3600">
          <a:solidFill>
            <a:schemeClr val="tx1"/>
          </a:solidFill>
          <a:latin typeface="Arial" panose="02080604020202020204" pitchFamily="34" charset="0"/>
          <a:ea typeface="宋体" pitchFamily="2" charset="-122"/>
        </a:defRPr>
      </a:lvl3pPr>
      <a:lvl4pPr algn="l" rtl="0" fontAlgn="base">
        <a:spcBef>
          <a:spcPct val="0"/>
        </a:spcBef>
        <a:spcAft>
          <a:spcPct val="0"/>
        </a:spcAft>
        <a:defRPr sz="3600">
          <a:solidFill>
            <a:schemeClr val="tx1"/>
          </a:solidFill>
          <a:latin typeface="Arial" panose="02080604020202020204" pitchFamily="34" charset="0"/>
          <a:ea typeface="宋体" pitchFamily="2" charset="-122"/>
        </a:defRPr>
      </a:lvl4pPr>
      <a:lvl5pPr algn="l" rtl="0" fontAlgn="base">
        <a:spcBef>
          <a:spcPct val="0"/>
        </a:spcBef>
        <a:spcAft>
          <a:spcPct val="0"/>
        </a:spcAft>
        <a:defRPr sz="3600">
          <a:solidFill>
            <a:schemeClr val="tx1"/>
          </a:solidFill>
          <a:latin typeface="Arial" panose="02080604020202020204" pitchFamily="34" charset="0"/>
          <a:ea typeface="宋体" pitchFamily="2" charset="-122"/>
        </a:defRPr>
      </a:lvl5pPr>
      <a:lvl6pPr marL="457200" algn="l" rtl="0" fontAlgn="base">
        <a:spcBef>
          <a:spcPct val="0"/>
        </a:spcBef>
        <a:spcAft>
          <a:spcPct val="0"/>
        </a:spcAft>
        <a:defRPr sz="3600">
          <a:solidFill>
            <a:schemeClr val="tx1"/>
          </a:solidFill>
          <a:latin typeface="Arial" panose="02080604020202020204" pitchFamily="34" charset="0"/>
          <a:ea typeface="宋体" pitchFamily="2" charset="-122"/>
        </a:defRPr>
      </a:lvl6pPr>
      <a:lvl7pPr marL="914400" algn="l" rtl="0" fontAlgn="base">
        <a:spcBef>
          <a:spcPct val="0"/>
        </a:spcBef>
        <a:spcAft>
          <a:spcPct val="0"/>
        </a:spcAft>
        <a:defRPr sz="3600">
          <a:solidFill>
            <a:schemeClr val="tx1"/>
          </a:solidFill>
          <a:latin typeface="Arial" panose="02080604020202020204" pitchFamily="34" charset="0"/>
          <a:ea typeface="宋体" pitchFamily="2" charset="-122"/>
        </a:defRPr>
      </a:lvl7pPr>
      <a:lvl8pPr marL="1371600" algn="l" rtl="0" fontAlgn="base">
        <a:spcBef>
          <a:spcPct val="0"/>
        </a:spcBef>
        <a:spcAft>
          <a:spcPct val="0"/>
        </a:spcAft>
        <a:defRPr sz="3600">
          <a:solidFill>
            <a:schemeClr val="tx1"/>
          </a:solidFill>
          <a:latin typeface="Arial" panose="02080604020202020204" pitchFamily="34" charset="0"/>
          <a:ea typeface="宋体" pitchFamily="2" charset="-122"/>
        </a:defRPr>
      </a:lvl8pPr>
      <a:lvl9pPr marL="1828800" algn="l" rtl="0" fontAlgn="base">
        <a:spcBef>
          <a:spcPct val="0"/>
        </a:spcBef>
        <a:spcAft>
          <a:spcPct val="0"/>
        </a:spcAft>
        <a:defRPr sz="3600">
          <a:solidFill>
            <a:schemeClr val="tx1"/>
          </a:solidFill>
          <a:latin typeface="Arial" panose="02080604020202020204" pitchFamily="34" charset="0"/>
          <a:ea typeface="宋体"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0.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21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43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470.png"/><Relationship Id="rId5" Type="http://schemas.openxmlformats.org/officeDocument/2006/relationships/image" Target="../media/image47.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rrowheads="1"/>
          </p:cNvSpPr>
          <p:nvPr>
            <p:ph type="ctrTitle"/>
          </p:nvPr>
        </p:nvSpPr>
        <p:spPr/>
        <p:txBody>
          <a:bodyPr/>
          <a:lstStyle/>
          <a:p>
            <a:r>
              <a:rPr lang="zh-CN" altLang="en-US" sz="4000" b="1">
                <a:solidFill>
                  <a:schemeClr val="tx1"/>
                </a:solidFill>
              </a:rPr>
              <a:t>数据驱动的声场预报</a:t>
            </a:r>
          </a:p>
        </p:txBody>
      </p:sp>
      <p:sp>
        <p:nvSpPr>
          <p:cNvPr id="3" name="Subtitle 2"/>
          <p:cNvSpPr>
            <a:spLocks noGrp="1" noChangeArrowheads="1"/>
          </p:cNvSpPr>
          <p:nvPr>
            <p:ph type="subTitle" idx="1"/>
          </p:nvPr>
        </p:nvSpPr>
        <p:spPr>
          <a:xfrm>
            <a:off x="626745" y="2422525"/>
            <a:ext cx="10949305" cy="2357120"/>
          </a:xfrm>
        </p:spPr>
        <p:txBody>
          <a:bodyPr/>
          <a:lstStyle/>
          <a:p>
            <a:r>
              <a:rPr lang="zh-CN" altLang="en-US" sz="3600" dirty="0">
                <a:solidFill>
                  <a:schemeClr val="tx1"/>
                </a:solidFill>
              </a:rPr>
              <a:t>基于物理信息神经网络的声场智能预报研究</a:t>
            </a:r>
          </a:p>
          <a:p>
            <a:r>
              <a:rPr lang="en-US" altLang="zh-CN" sz="3600" dirty="0"/>
              <a:t>		                          </a:t>
            </a:r>
          </a:p>
          <a:p>
            <a:r>
              <a:rPr lang="en-US" altLang="zh-CN" sz="3600" dirty="0"/>
              <a:t>						</a:t>
            </a:r>
          </a:p>
          <a:p>
            <a:r>
              <a:rPr lang="zh-CN" altLang="en-US" sz="2800" dirty="0">
                <a:solidFill>
                  <a:schemeClr val="tx1"/>
                </a:solidFill>
              </a:rPr>
              <a:t>徐亮</a:t>
            </a:r>
            <a:endParaRPr lang="en-US" altLang="zh-CN" sz="2800" dirty="0">
              <a:solidFill>
                <a:schemeClr val="tx1"/>
              </a:solidFill>
            </a:endParaRPr>
          </a:p>
          <a:p>
            <a:r>
              <a:rPr lang="zh-CN" altLang="en-US" sz="2800" dirty="0">
                <a:solidFill>
                  <a:schemeClr val="tx1"/>
                </a:solidFill>
              </a:rPr>
              <a:t>导师：</a:t>
            </a:r>
            <a:r>
              <a:rPr lang="zh-CN" altLang="en-US" sz="2800" dirty="0">
                <a:solidFill>
                  <a:schemeClr val="tx1"/>
                </a:solidFill>
                <a:sym typeface="+mn-ea"/>
              </a:rPr>
              <a:t>张海刚</a:t>
            </a:r>
            <a:r>
              <a:rPr lang="en-US" altLang="zh-CN" sz="2800" dirty="0">
                <a:solidFill>
                  <a:schemeClr val="tx1"/>
                </a:solidFill>
                <a:sym typeface="+mn-ea"/>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17C428F-1CB2-461E-A509-3854588FF6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
        <p:nvSpPr>
          <p:cNvPr id="9" name="Google Shape;9571;p134">
            <a:extLst>
              <a:ext uri="{FF2B5EF4-FFF2-40B4-BE49-F238E27FC236}">
                <a16:creationId xmlns:a16="http://schemas.microsoft.com/office/drawing/2014/main" id="{AA6170BA-E162-48F8-882D-BCFC272D8840}"/>
              </a:ext>
            </a:extLst>
          </p:cNvPr>
          <p:cNvSpPr txBox="1"/>
          <p:nvPr/>
        </p:nvSpPr>
        <p:spPr>
          <a:xfrm>
            <a:off x="1196522" y="178744"/>
            <a:ext cx="9324721"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1.3.2 </a:t>
            </a:r>
            <a:r>
              <a:rPr lang="en-US" altLang="zh-CN" sz="2800" b="1" dirty="0">
                <a:solidFill>
                  <a:schemeClr val="accent4"/>
                </a:solidFill>
              </a:rPr>
              <a:t>NN</a:t>
            </a:r>
            <a:r>
              <a:rPr lang="zh-CN" altLang="en-US" sz="2800" b="1" dirty="0">
                <a:solidFill>
                  <a:schemeClr val="accent4"/>
                </a:solidFill>
              </a:rPr>
              <a:t>和</a:t>
            </a:r>
            <a:r>
              <a:rPr lang="en-US" altLang="zh-CN" sz="2800" b="1" dirty="0">
                <a:solidFill>
                  <a:schemeClr val="accent4"/>
                </a:solidFill>
              </a:rPr>
              <a:t>PINNs</a:t>
            </a:r>
            <a:r>
              <a:rPr lang="zh-CN" altLang="en-US" sz="2800" b="1" dirty="0">
                <a:solidFill>
                  <a:schemeClr val="accent4"/>
                </a:solidFill>
              </a:rPr>
              <a:t>区别</a:t>
            </a:r>
            <a:r>
              <a:rPr lang="en-US" altLang="zh-CN" sz="2800" b="1" dirty="0">
                <a:solidFill>
                  <a:schemeClr val="accent4"/>
                </a:solidFill>
              </a:rPr>
              <a:t>: </a:t>
            </a:r>
            <a:r>
              <a:rPr lang="zh-CN" altLang="en-US" sz="2800" b="1" dirty="0">
                <a:solidFill>
                  <a:schemeClr val="accent4"/>
                </a:solidFill>
              </a:rPr>
              <a:t>一维齐次</a:t>
            </a:r>
            <a:r>
              <a:rPr lang="en-US" altLang="zh-CN" sz="2800" b="1" dirty="0">
                <a:solidFill>
                  <a:schemeClr val="accent4"/>
                </a:solidFill>
              </a:rPr>
              <a:t>Helmholtz</a:t>
            </a:r>
            <a:r>
              <a:rPr lang="zh-CN" altLang="en-US" sz="2800" b="1" dirty="0">
                <a:solidFill>
                  <a:schemeClr val="accent4"/>
                </a:solidFill>
              </a:rPr>
              <a:t>方程为例</a:t>
            </a:r>
            <a:endParaRPr lang="zh-CN" altLang="en-US" sz="2800" b="1" dirty="0">
              <a:solidFill>
                <a:schemeClr val="accent4"/>
              </a:solidFill>
              <a:effectLst/>
            </a:endParaRPr>
          </a:p>
        </p:txBody>
      </p:sp>
      <p:sp>
        <p:nvSpPr>
          <p:cNvPr id="11" name="文本框 10">
            <a:extLst>
              <a:ext uri="{FF2B5EF4-FFF2-40B4-BE49-F238E27FC236}">
                <a16:creationId xmlns:a16="http://schemas.microsoft.com/office/drawing/2014/main" id="{F34B41E9-4A36-42C6-904C-DE6F4564A265}"/>
              </a:ext>
            </a:extLst>
          </p:cNvPr>
          <p:cNvSpPr txBox="1"/>
          <p:nvPr/>
        </p:nvSpPr>
        <p:spPr>
          <a:xfrm>
            <a:off x="9191233" y="6381825"/>
            <a:ext cx="1838011" cy="369332"/>
          </a:xfrm>
          <a:prstGeom prst="rect">
            <a:avLst/>
          </a:prstGeom>
          <a:noFill/>
        </p:spPr>
        <p:txBody>
          <a:bodyPr wrap="square">
            <a:spAutoFit/>
          </a:bodyPr>
          <a:lstStyle/>
          <a:p>
            <a:r>
              <a:rPr lang="en-US" altLang="zh-CN" b="1" dirty="0"/>
              <a:t>Ref</a:t>
            </a:r>
            <a:r>
              <a:rPr lang="en-US" altLang="zh-CN" dirty="0"/>
              <a:t>:</a:t>
            </a:r>
            <a:r>
              <a:rPr lang="zh-CN" altLang="en-US" dirty="0"/>
              <a:t> </a:t>
            </a:r>
            <a:r>
              <a:rPr lang="zh-CN" altLang="en-US" sz="1600" dirty="0"/>
              <a:t>sciann</a:t>
            </a:r>
            <a:r>
              <a:rPr lang="en-US" altLang="zh-CN" sz="1600" dirty="0"/>
              <a:t>.com</a:t>
            </a:r>
            <a:endParaRPr lang="zh-CN" altLang="en-US" dirty="0"/>
          </a:p>
        </p:txBody>
      </p:sp>
    </p:spTree>
    <p:extLst>
      <p:ext uri="{BB962C8B-B14F-4D97-AF65-F5344CB8AC3E}">
        <p14:creationId xmlns:p14="http://schemas.microsoft.com/office/powerpoint/2010/main" val="200756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17C428F-1CB2-461E-A509-3854588FF6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9" name="Google Shape;9571;p134">
            <a:extLst>
              <a:ext uri="{FF2B5EF4-FFF2-40B4-BE49-F238E27FC236}">
                <a16:creationId xmlns:a16="http://schemas.microsoft.com/office/drawing/2014/main" id="{AA6170BA-E162-48F8-882D-BCFC272D8840}"/>
              </a:ext>
            </a:extLst>
          </p:cNvPr>
          <p:cNvSpPr txBox="1"/>
          <p:nvPr/>
        </p:nvSpPr>
        <p:spPr>
          <a:xfrm>
            <a:off x="1196522" y="178744"/>
            <a:ext cx="9324721"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1.3.2 </a:t>
            </a:r>
            <a:r>
              <a:rPr lang="en-US" altLang="zh-CN" sz="2800" b="1" dirty="0">
                <a:solidFill>
                  <a:schemeClr val="accent4"/>
                </a:solidFill>
              </a:rPr>
              <a:t>NN</a:t>
            </a:r>
            <a:r>
              <a:rPr lang="zh-CN" altLang="en-US" sz="2800" b="1" dirty="0">
                <a:solidFill>
                  <a:schemeClr val="accent4"/>
                </a:solidFill>
              </a:rPr>
              <a:t>和</a:t>
            </a:r>
            <a:r>
              <a:rPr lang="en-US" altLang="zh-CN" sz="2800" b="1" dirty="0">
                <a:solidFill>
                  <a:schemeClr val="accent4"/>
                </a:solidFill>
              </a:rPr>
              <a:t>PINNs</a:t>
            </a:r>
            <a:r>
              <a:rPr lang="zh-CN" altLang="en-US" sz="2800" b="1" dirty="0">
                <a:solidFill>
                  <a:schemeClr val="accent4"/>
                </a:solidFill>
              </a:rPr>
              <a:t>区别</a:t>
            </a:r>
            <a:r>
              <a:rPr lang="en-US" altLang="zh-CN" sz="2800" b="1" dirty="0">
                <a:solidFill>
                  <a:schemeClr val="accent4"/>
                </a:solidFill>
              </a:rPr>
              <a:t>: </a:t>
            </a:r>
            <a:r>
              <a:rPr lang="zh-CN" altLang="en-US" sz="2800" b="1" dirty="0">
                <a:solidFill>
                  <a:schemeClr val="accent4"/>
                </a:solidFill>
              </a:rPr>
              <a:t>二维齐次</a:t>
            </a:r>
            <a:r>
              <a:rPr lang="en-US" altLang="zh-CN" sz="2800" b="1" dirty="0">
                <a:solidFill>
                  <a:schemeClr val="accent4"/>
                </a:solidFill>
              </a:rPr>
              <a:t>Helmholtz</a:t>
            </a:r>
            <a:r>
              <a:rPr lang="zh-CN" altLang="en-US" sz="2800" b="1" dirty="0">
                <a:solidFill>
                  <a:schemeClr val="accent4"/>
                </a:solidFill>
              </a:rPr>
              <a:t>方程为例</a:t>
            </a:r>
            <a:endParaRPr lang="zh-CN" altLang="en-US" sz="2800" b="1" dirty="0">
              <a:solidFill>
                <a:schemeClr val="accent4"/>
              </a:solidFill>
              <a:effectLst/>
            </a:endParaRPr>
          </a:p>
        </p:txBody>
      </p:sp>
    </p:spTree>
    <p:extLst>
      <p:ext uri="{BB962C8B-B14F-4D97-AF65-F5344CB8AC3E}">
        <p14:creationId xmlns:p14="http://schemas.microsoft.com/office/powerpoint/2010/main" val="2156609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pic>
        <p:nvPicPr>
          <p:cNvPr id="7" name="图片 6">
            <a:extLst>
              <a:ext uri="{FF2B5EF4-FFF2-40B4-BE49-F238E27FC236}">
                <a16:creationId xmlns:a16="http://schemas.microsoft.com/office/drawing/2014/main" id="{4D5C3BFB-A032-445E-A403-CA79D227B4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300"/>
          <a:stretch/>
        </p:blipFill>
        <p:spPr>
          <a:xfrm>
            <a:off x="1143268" y="2261105"/>
            <a:ext cx="9058823" cy="3587186"/>
          </a:xfrm>
          <a:prstGeom prst="rect">
            <a:avLst/>
          </a:prstGeom>
        </p:spPr>
      </p:pic>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mc:AlternateContent xmlns:mc="http://schemas.openxmlformats.org/markup-compatibility/2006" xmlns:a14="http://schemas.microsoft.com/office/drawing/2010/main">
        <mc:Choice Requires="a14">
          <p:sp>
            <p:nvSpPr>
              <p:cNvPr id="5" name="Text Box 2">
                <a:extLst>
                  <a:ext uri="{FF2B5EF4-FFF2-40B4-BE49-F238E27FC236}">
                    <a16:creationId xmlns:a16="http://schemas.microsoft.com/office/drawing/2014/main" id="{432CCBDA-3B4F-4611-848F-CBE112FA8D14}"/>
                  </a:ext>
                </a:extLst>
              </p:cNvPr>
              <p:cNvSpPr txBox="1"/>
              <p:nvPr/>
            </p:nvSpPr>
            <p:spPr>
              <a:xfrm>
                <a:off x="4581483" y="808534"/>
                <a:ext cx="3046283" cy="490840"/>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DejaVu Math TeX Gyre" panose="02000503000000000000" charset="0"/>
                            </a:rPr>
                          </m:ctrlPr>
                        </m:sSubPr>
                        <m:e>
                          <m:r>
                            <a:rPr lang="en-US" altLang="zh-CN" sz="2400" b="1" i="1" smtClean="0">
                              <a:solidFill>
                                <a:srgbClr val="FF0000"/>
                              </a:solidFill>
                              <a:latin typeface="Cambria Math" panose="02040503050406030204" pitchFamily="18" charset="0"/>
                            </a:rPr>
                            <m:t>𝒄</m:t>
                          </m:r>
                          <m:r>
                            <a:rPr lang="en-US" altLang="zh-CN" sz="2400" b="0" i="1" smtClean="0">
                              <a:latin typeface="Cambria Math" panose="02040503050406030204" pitchFamily="18" charset="0"/>
                            </a:rPr>
                            <m:t>𝑢</m:t>
                          </m:r>
                        </m:e>
                        <m:sub>
                          <m:r>
                            <a:rPr lang="en-US" sz="2400" i="1">
                              <a:latin typeface="Cambria Math" panose="02040503050406030204" pitchFamily="18" charset="0"/>
                              <a:cs typeface="DejaVu Math TeX Gyre" panose="02000503000000000000" charset="0"/>
                            </a:rPr>
                            <m:t>𝑥𝑥</m:t>
                          </m:r>
                        </m:sub>
                      </m:sSub>
                      <m:r>
                        <a:rPr lang="en-US" sz="2400" i="1">
                          <a:latin typeface="Cambria Math" panose="02040503050406030204" pitchFamily="18" charset="0"/>
                          <a:cs typeface="DejaVu Math TeX Gyre" panose="02000503000000000000" charset="0"/>
                        </a:rPr>
                        <m:t>+</m:t>
                      </m:r>
                      <m:sSub>
                        <m:sSubPr>
                          <m:ctrlPr>
                            <a:rPr lang="en-US" sz="2400" i="1">
                              <a:latin typeface="Cambria Math" panose="02040503050406030204" pitchFamily="18" charset="0"/>
                              <a:cs typeface="DejaVu Math TeX Gyre" panose="02000503000000000000" charset="0"/>
                            </a:rPr>
                          </m:ctrlPr>
                        </m:sSubPr>
                        <m:e>
                          <m:r>
                            <a:rPr lang="en-US" sz="2400" b="0" i="1" smtClean="0">
                              <a:latin typeface="Cambria Math" panose="02040503050406030204" pitchFamily="18" charset="0"/>
                              <a:cs typeface="DejaVu Math TeX Gyre" panose="02000503000000000000" charset="0"/>
                            </a:rPr>
                            <m:t>𝑢</m:t>
                          </m:r>
                        </m:e>
                        <m:sub>
                          <m:r>
                            <a:rPr lang="en-US" sz="2400" i="1">
                              <a:latin typeface="Cambria Math" panose="02040503050406030204" pitchFamily="18" charset="0"/>
                              <a:cs typeface="DejaVu Math TeX Gyre" panose="02000503000000000000" charset="0"/>
                            </a:rPr>
                            <m:t>𝑦𝑦</m:t>
                          </m:r>
                        </m:sub>
                      </m:sSub>
                      <m:r>
                        <a:rPr lang="en-US" sz="2400" b="0" i="1" smtClean="0">
                          <a:latin typeface="Cambria Math" panose="02040503050406030204" pitchFamily="18" charset="0"/>
                          <a:cs typeface="DejaVu Math TeX Gyre" panose="02000503000000000000" charset="0"/>
                        </a:rPr>
                        <m:t>−</m:t>
                      </m:r>
                      <m:sSub>
                        <m:sSubPr>
                          <m:ctrlPr>
                            <a:rPr lang="en-US" altLang="zh-CN" sz="2400" i="1">
                              <a:latin typeface="Cambria Math" panose="02040503050406030204" pitchFamily="18" charset="0"/>
                              <a:cs typeface="DejaVu Math TeX Gyre" panose="02000503000000000000" charset="0"/>
                            </a:rPr>
                          </m:ctrlPr>
                        </m:sSubPr>
                        <m:e>
                          <m:r>
                            <a:rPr lang="en-US" altLang="zh-CN" sz="2400" i="1">
                              <a:latin typeface="Cambria Math" panose="02040503050406030204" pitchFamily="18" charset="0"/>
                              <a:cs typeface="DejaVu Math TeX Gyre" panose="02000503000000000000" charset="0"/>
                            </a:rPr>
                            <m:t>𝑢</m:t>
                          </m:r>
                        </m:e>
                        <m:sub>
                          <m:r>
                            <a:rPr lang="en-US" altLang="zh-CN" sz="2400" b="0" i="1" smtClean="0">
                              <a:latin typeface="Cambria Math" panose="02040503050406030204" pitchFamily="18" charset="0"/>
                              <a:cs typeface="DejaVu Math TeX Gyre" panose="02000503000000000000" charset="0"/>
                            </a:rPr>
                            <m:t>𝑡𝑡</m:t>
                          </m:r>
                        </m:sub>
                      </m:sSub>
                      <m:r>
                        <a:rPr lang="en-US"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5" name="Text Box 2">
                <a:extLst>
                  <a:ext uri="{FF2B5EF4-FFF2-40B4-BE49-F238E27FC236}">
                    <a16:creationId xmlns:a16="http://schemas.microsoft.com/office/drawing/2014/main" id="{432CCBDA-3B4F-4611-848F-CBE112FA8D14}"/>
                  </a:ext>
                </a:extLst>
              </p:cNvPr>
              <p:cNvSpPr txBox="1">
                <a:spLocks noRot="1" noChangeAspect="1" noMove="1" noResize="1" noEditPoints="1" noAdjustHandles="1" noChangeArrowheads="1" noChangeShapeType="1" noTextEdit="1"/>
              </p:cNvSpPr>
              <p:nvPr/>
            </p:nvSpPr>
            <p:spPr>
              <a:xfrm>
                <a:off x="4581483" y="808534"/>
                <a:ext cx="3046283" cy="490840"/>
              </a:xfrm>
              <a:prstGeom prst="rect">
                <a:avLst/>
              </a:prstGeom>
              <a:blipFill>
                <a:blip r:embed="rId4"/>
                <a:stretch>
                  <a:fillRect b="-6250"/>
                </a:stretch>
              </a:blipFill>
            </p:spPr>
            <p:txBody>
              <a:bodyPr/>
              <a:lstStyle/>
              <a:p>
                <a:r>
                  <a:rPr lang="zh-CN" altLang="en-US">
                    <a:noFill/>
                  </a:rPr>
                  <a:t> </a:t>
                </a:r>
              </a:p>
            </p:txBody>
          </p:sp>
        </mc:Fallback>
      </mc:AlternateContent>
      <p:sp>
        <p:nvSpPr>
          <p:cNvPr id="6" name="Text Box 3">
            <a:extLst>
              <a:ext uri="{FF2B5EF4-FFF2-40B4-BE49-F238E27FC236}">
                <a16:creationId xmlns:a16="http://schemas.microsoft.com/office/drawing/2014/main" id="{BA007424-F465-4556-B289-7FE8F9684A57}"/>
              </a:ext>
            </a:extLst>
          </p:cNvPr>
          <p:cNvSpPr txBox="1"/>
          <p:nvPr/>
        </p:nvSpPr>
        <p:spPr>
          <a:xfrm>
            <a:off x="187838" y="808534"/>
            <a:ext cx="3180715" cy="460375"/>
          </a:xfrm>
          <a:prstGeom prst="rect">
            <a:avLst/>
          </a:prstGeom>
          <a:noFill/>
        </p:spPr>
        <p:txBody>
          <a:bodyPr wrap="square" rtlCol="0">
            <a:spAutoFit/>
          </a:bodyPr>
          <a:lstStyle/>
          <a:p>
            <a:r>
              <a:rPr lang="zh-CN" altLang="en-US" sz="2400" dirty="0"/>
              <a:t>控制方程：</a:t>
            </a:r>
          </a:p>
        </p:txBody>
      </p:sp>
      <p:cxnSp>
        <p:nvCxnSpPr>
          <p:cNvPr id="19" name="直接箭头连接符 18">
            <a:extLst>
              <a:ext uri="{FF2B5EF4-FFF2-40B4-BE49-F238E27FC236}">
                <a16:creationId xmlns:a16="http://schemas.microsoft.com/office/drawing/2014/main" id="{F844A87E-F342-4FF9-8F44-6A56BC6EED13}"/>
              </a:ext>
            </a:extLst>
          </p:cNvPr>
          <p:cNvCxnSpPr>
            <a:cxnSpLocks/>
          </p:cNvCxnSpPr>
          <p:nvPr/>
        </p:nvCxnSpPr>
        <p:spPr bwMode="auto">
          <a:xfrm flipV="1">
            <a:off x="3891519" y="1107119"/>
            <a:ext cx="764395"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20" name="文本框 19">
            <a:extLst>
              <a:ext uri="{FF2B5EF4-FFF2-40B4-BE49-F238E27FC236}">
                <a16:creationId xmlns:a16="http://schemas.microsoft.com/office/drawing/2014/main" id="{0A6FB987-83DA-4913-B1EA-6ACB67029C90}"/>
              </a:ext>
            </a:extLst>
          </p:cNvPr>
          <p:cNvSpPr txBox="1"/>
          <p:nvPr/>
        </p:nvSpPr>
        <p:spPr>
          <a:xfrm>
            <a:off x="3200400" y="1765007"/>
            <a:ext cx="1956392" cy="369332"/>
          </a:xfrm>
          <a:prstGeom prst="rect">
            <a:avLst/>
          </a:prstGeom>
          <a:noFill/>
        </p:spPr>
        <p:txBody>
          <a:bodyPr wrap="square" rtlCol="0">
            <a:spAutoFit/>
          </a:bodyPr>
          <a:lstStyle/>
          <a:p>
            <a:r>
              <a:rPr lang="zh-CN" altLang="en-US" b="1" dirty="0">
                <a:solidFill>
                  <a:srgbClr val="FF0000"/>
                </a:solidFill>
              </a:rPr>
              <a:t>可变的方程系数</a:t>
            </a:r>
          </a:p>
        </p:txBody>
      </p:sp>
      <p:sp>
        <p:nvSpPr>
          <p:cNvPr id="21" name="TextBox 57">
            <a:extLst>
              <a:ext uri="{FF2B5EF4-FFF2-40B4-BE49-F238E27FC236}">
                <a16:creationId xmlns:a16="http://schemas.microsoft.com/office/drawing/2014/main" id="{9AC2322B-632C-4F4B-A913-BD951DC6921E}"/>
              </a:ext>
            </a:extLst>
          </p:cNvPr>
          <p:cNvSpPr txBox="1"/>
          <p:nvPr/>
        </p:nvSpPr>
        <p:spPr>
          <a:xfrm>
            <a:off x="1885507" y="5876993"/>
            <a:ext cx="8420986" cy="369332"/>
          </a:xfrm>
          <a:prstGeom prst="rect">
            <a:avLst/>
          </a:prstGeom>
          <a:noFill/>
        </p:spPr>
        <p:txBody>
          <a:bodyPr wrap="square" rtlCol="0">
            <a:spAutoFit/>
          </a:bodyPr>
          <a:lstStyle/>
          <a:p>
            <a:pPr algn="ctr"/>
            <a:r>
              <a:rPr lang="en-US" altLang="zh-CN" dirty="0">
                <a:solidFill>
                  <a:schemeClr val="accent1">
                    <a:lumMod val="50000"/>
                  </a:schemeClr>
                </a:solidFill>
                <a:sym typeface="+mn-ea"/>
              </a:rPr>
              <a:t>T=2</a:t>
            </a:r>
            <a:r>
              <a:rPr lang="zh-CN" altLang="en-US" dirty="0">
                <a:solidFill>
                  <a:schemeClr val="accent1">
                    <a:lumMod val="50000"/>
                  </a:schemeClr>
                </a:solidFill>
                <a:sym typeface="+mn-ea"/>
              </a:rPr>
              <a:t>时刻的基于精确数据和含</a:t>
            </a:r>
            <a:r>
              <a:rPr lang="en-US" altLang="zh-CN" dirty="0">
                <a:solidFill>
                  <a:schemeClr val="accent1">
                    <a:lumMod val="50000"/>
                  </a:schemeClr>
                </a:solidFill>
                <a:sym typeface="+mn-ea"/>
              </a:rPr>
              <a:t>1%</a:t>
            </a:r>
            <a:r>
              <a:rPr lang="zh-CN" altLang="en-US" dirty="0">
                <a:solidFill>
                  <a:schemeClr val="accent1">
                    <a:lumMod val="50000"/>
                  </a:schemeClr>
                </a:solidFill>
                <a:sym typeface="+mn-ea"/>
              </a:rPr>
              <a:t>噪声数据提取的</a:t>
            </a:r>
            <a:r>
              <a:rPr lang="en-US" altLang="zh-CN" dirty="0">
                <a:solidFill>
                  <a:schemeClr val="accent1">
                    <a:lumMod val="50000"/>
                  </a:schemeClr>
                </a:solidFill>
                <a:sym typeface="+mn-ea"/>
              </a:rPr>
              <a:t>PDE</a:t>
            </a:r>
            <a:r>
              <a:rPr lang="zh-CN" altLang="en-US" dirty="0">
                <a:solidFill>
                  <a:schemeClr val="accent1">
                    <a:lumMod val="50000"/>
                  </a:schemeClr>
                </a:solidFill>
                <a:sym typeface="+mn-ea"/>
              </a:rPr>
              <a:t>结果比较</a:t>
            </a:r>
          </a:p>
        </p:txBody>
      </p:sp>
      <p:sp>
        <p:nvSpPr>
          <p:cNvPr id="12" name="TextBox 57">
            <a:extLst>
              <a:ext uri="{FF2B5EF4-FFF2-40B4-BE49-F238E27FC236}">
                <a16:creationId xmlns:a16="http://schemas.microsoft.com/office/drawing/2014/main" id="{AFA3D38A-F816-4FF0-9CEA-272E2BAE0DEF}"/>
              </a:ext>
            </a:extLst>
          </p:cNvPr>
          <p:cNvSpPr txBox="1"/>
          <p:nvPr/>
        </p:nvSpPr>
        <p:spPr>
          <a:xfrm>
            <a:off x="670661" y="102413"/>
            <a:ext cx="8420986" cy="400110"/>
          </a:xfrm>
          <a:prstGeom prst="rect">
            <a:avLst/>
          </a:prstGeom>
          <a:noFill/>
        </p:spPr>
        <p:txBody>
          <a:bodyPr wrap="square" rtlCol="0">
            <a:spAutoFit/>
          </a:bodyPr>
          <a:lstStyle/>
          <a:p>
            <a:pPr algn="ctr"/>
            <a:r>
              <a:rPr lang="zh-CN" altLang="en-US" sz="2000" b="1" dirty="0">
                <a:sym typeface="+mn-ea"/>
              </a:rPr>
              <a:t>从含噪声数据中提取出偏微分方程</a:t>
            </a:r>
          </a:p>
        </p:txBody>
      </p:sp>
      <p:sp>
        <p:nvSpPr>
          <p:cNvPr id="11" name="文本框 10">
            <a:extLst>
              <a:ext uri="{FF2B5EF4-FFF2-40B4-BE49-F238E27FC236}">
                <a16:creationId xmlns:a16="http://schemas.microsoft.com/office/drawing/2014/main" id="{31ED71D0-3282-488A-806B-E961DF5AD2D2}"/>
              </a:ext>
            </a:extLst>
          </p:cNvPr>
          <p:cNvSpPr txBox="1"/>
          <p:nvPr/>
        </p:nvSpPr>
        <p:spPr>
          <a:xfrm>
            <a:off x="8478982" y="6352143"/>
            <a:ext cx="2566554" cy="369332"/>
          </a:xfrm>
          <a:prstGeom prst="rect">
            <a:avLst/>
          </a:prstGeom>
          <a:noFill/>
        </p:spPr>
        <p:txBody>
          <a:bodyPr wrap="square" rtlCol="0">
            <a:spAutoFit/>
          </a:bodyPr>
          <a:lstStyle/>
          <a:p>
            <a:r>
              <a:rPr lang="en-US" altLang="zh-CN" sz="1800" b="1" dirty="0">
                <a:effectLst/>
                <a:latin typeface="Times New Roman" panose="02020603050405020304" charset="0"/>
                <a:cs typeface="Times New Roman" panose="02020603050405020304" charset="0"/>
                <a:sym typeface="+mn-ea"/>
              </a:rPr>
              <a:t>Ref</a:t>
            </a:r>
            <a:r>
              <a:rPr lang="zh-CN" altLang="en-US" sz="1800" dirty="0">
                <a:effectLst/>
                <a:latin typeface="Times New Roman" panose="02020603050405020304" charset="0"/>
                <a:cs typeface="Times New Roman" panose="02020603050405020304" charset="0"/>
                <a:sym typeface="+mn-ea"/>
              </a:rPr>
              <a:t>：</a:t>
            </a:r>
            <a:r>
              <a:rPr lang="en-US" altLang="zh-CN" sz="1600" dirty="0">
                <a:effectLst/>
                <a:latin typeface="Times New Roman" panose="02020603050405020304" charset="0"/>
                <a:cs typeface="Times New Roman" panose="02020603050405020304" charset="0"/>
                <a:sym typeface="+mn-ea"/>
              </a:rPr>
              <a:t>M. </a:t>
            </a:r>
            <a:r>
              <a:rPr lang="en-US" altLang="zh-CN" sz="1600" dirty="0" err="1">
                <a:effectLst/>
                <a:latin typeface="Times New Roman" panose="02020603050405020304" charset="0"/>
                <a:cs typeface="Times New Roman" panose="02020603050405020304" charset="0"/>
                <a:sym typeface="+mn-ea"/>
              </a:rPr>
              <a:t>Raissi</a:t>
            </a:r>
            <a:r>
              <a:rPr lang="en-US" altLang="zh-CN" sz="1600" dirty="0">
                <a:effectLst/>
                <a:latin typeface="Times New Roman" panose="02020603050405020304" charset="0"/>
                <a:cs typeface="Times New Roman" panose="02020603050405020304" charset="0"/>
                <a:sym typeface="+mn-ea"/>
              </a:rPr>
              <a:t> et. </a:t>
            </a:r>
            <a:r>
              <a:rPr lang="en-US" altLang="zh-CN" sz="1600" dirty="0">
                <a:latin typeface="Times New Roman" panose="02020603050405020304" charset="0"/>
                <a:cs typeface="Times New Roman" panose="02020603050405020304" charset="0"/>
                <a:sym typeface="+mn-ea"/>
              </a:rPr>
              <a:t>2020</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mc:AlternateContent xmlns:mc="http://schemas.openxmlformats.org/markup-compatibility/2006" xmlns:a14="http://schemas.microsoft.com/office/drawing/2010/main">
        <mc:Choice Requires="a14">
          <p:sp>
            <p:nvSpPr>
              <p:cNvPr id="5" name="Text Box 2">
                <a:extLst>
                  <a:ext uri="{FF2B5EF4-FFF2-40B4-BE49-F238E27FC236}">
                    <a16:creationId xmlns:a16="http://schemas.microsoft.com/office/drawing/2014/main" id="{432CCBDA-3B4F-4611-848F-CBE112FA8D14}"/>
                  </a:ext>
                </a:extLst>
              </p:cNvPr>
              <p:cNvSpPr txBox="1"/>
              <p:nvPr/>
            </p:nvSpPr>
            <p:spPr>
              <a:xfrm>
                <a:off x="4581483" y="808534"/>
                <a:ext cx="3029034" cy="490840"/>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DejaVu Math TeX Gyre" panose="02000503000000000000" charset="0"/>
                            </a:rPr>
                          </m:ctrlPr>
                        </m:sSubPr>
                        <m:e>
                          <m:r>
                            <m:rPr>
                              <m:sty m:val="p"/>
                            </m:rPr>
                            <a:rPr lang="en-US" altLang="zh-CN" sz="2400" i="1">
                              <a:latin typeface="Cambria Math" panose="02040503050406030204" pitchFamily="18" charset="0"/>
                            </a:rPr>
                            <m:t>c</m:t>
                          </m:r>
                          <m:r>
                            <a:rPr lang="en-US" altLang="zh-CN" sz="2400" b="0" i="1" smtClean="0">
                              <a:latin typeface="Cambria Math" panose="02040503050406030204" pitchFamily="18" charset="0"/>
                            </a:rPr>
                            <m:t>𝑢</m:t>
                          </m:r>
                        </m:e>
                        <m:sub>
                          <m:r>
                            <a:rPr lang="en-US" sz="2400" i="1">
                              <a:latin typeface="Cambria Math" panose="02040503050406030204" pitchFamily="18" charset="0"/>
                              <a:cs typeface="DejaVu Math TeX Gyre" panose="02000503000000000000" charset="0"/>
                            </a:rPr>
                            <m:t>𝑥𝑥</m:t>
                          </m:r>
                        </m:sub>
                      </m:sSub>
                      <m:r>
                        <a:rPr lang="en-US" sz="2400" i="1">
                          <a:latin typeface="Cambria Math" panose="02040503050406030204" pitchFamily="18" charset="0"/>
                          <a:cs typeface="DejaVu Math TeX Gyre" panose="02000503000000000000" charset="0"/>
                        </a:rPr>
                        <m:t>+</m:t>
                      </m:r>
                      <m:sSub>
                        <m:sSubPr>
                          <m:ctrlPr>
                            <a:rPr lang="en-US" sz="2400" i="1">
                              <a:latin typeface="Cambria Math" panose="02040503050406030204" pitchFamily="18" charset="0"/>
                              <a:cs typeface="DejaVu Math TeX Gyre" panose="02000503000000000000" charset="0"/>
                            </a:rPr>
                          </m:ctrlPr>
                        </m:sSubPr>
                        <m:e>
                          <m:r>
                            <a:rPr lang="en-US" sz="2400" b="0" i="1" smtClean="0">
                              <a:latin typeface="Cambria Math" panose="02040503050406030204" pitchFamily="18" charset="0"/>
                              <a:cs typeface="DejaVu Math TeX Gyre" panose="02000503000000000000" charset="0"/>
                            </a:rPr>
                            <m:t>𝑢</m:t>
                          </m:r>
                        </m:e>
                        <m:sub>
                          <m:r>
                            <a:rPr lang="en-US" sz="2400" i="1">
                              <a:latin typeface="Cambria Math" panose="02040503050406030204" pitchFamily="18" charset="0"/>
                              <a:cs typeface="DejaVu Math TeX Gyre" panose="02000503000000000000" charset="0"/>
                            </a:rPr>
                            <m:t>𝑦𝑦</m:t>
                          </m:r>
                        </m:sub>
                      </m:sSub>
                      <m:r>
                        <a:rPr lang="en-US" sz="2400" b="0" i="1" smtClean="0">
                          <a:latin typeface="Cambria Math" panose="02040503050406030204" pitchFamily="18" charset="0"/>
                          <a:cs typeface="DejaVu Math TeX Gyre" panose="02000503000000000000" charset="0"/>
                        </a:rPr>
                        <m:t>−</m:t>
                      </m:r>
                      <m:sSub>
                        <m:sSubPr>
                          <m:ctrlPr>
                            <a:rPr lang="en-US" altLang="zh-CN" sz="2400" i="1">
                              <a:latin typeface="Cambria Math" panose="02040503050406030204" pitchFamily="18" charset="0"/>
                              <a:cs typeface="DejaVu Math TeX Gyre" panose="02000503000000000000" charset="0"/>
                            </a:rPr>
                          </m:ctrlPr>
                        </m:sSubPr>
                        <m:e>
                          <m:r>
                            <a:rPr lang="en-US" altLang="zh-CN" sz="2400" i="1">
                              <a:latin typeface="Cambria Math" panose="02040503050406030204" pitchFamily="18" charset="0"/>
                              <a:cs typeface="DejaVu Math TeX Gyre" panose="02000503000000000000" charset="0"/>
                            </a:rPr>
                            <m:t>𝑢</m:t>
                          </m:r>
                        </m:e>
                        <m:sub>
                          <m:r>
                            <a:rPr lang="en-US" altLang="zh-CN" sz="2400" b="0" i="1" smtClean="0">
                              <a:latin typeface="Cambria Math" panose="02040503050406030204" pitchFamily="18" charset="0"/>
                              <a:cs typeface="DejaVu Math TeX Gyre" panose="02000503000000000000" charset="0"/>
                            </a:rPr>
                            <m:t>𝑡𝑡</m:t>
                          </m:r>
                        </m:sub>
                      </m:sSub>
                      <m:r>
                        <a:rPr lang="en-US"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5" name="Text Box 2">
                <a:extLst>
                  <a:ext uri="{FF2B5EF4-FFF2-40B4-BE49-F238E27FC236}">
                    <a16:creationId xmlns:a16="http://schemas.microsoft.com/office/drawing/2014/main" id="{432CCBDA-3B4F-4611-848F-CBE112FA8D14}"/>
                  </a:ext>
                </a:extLst>
              </p:cNvPr>
              <p:cNvSpPr txBox="1">
                <a:spLocks noRot="1" noChangeAspect="1" noMove="1" noResize="1" noEditPoints="1" noAdjustHandles="1" noChangeArrowheads="1" noChangeShapeType="1" noTextEdit="1"/>
              </p:cNvSpPr>
              <p:nvPr/>
            </p:nvSpPr>
            <p:spPr>
              <a:xfrm>
                <a:off x="4581483" y="808534"/>
                <a:ext cx="3029034" cy="490840"/>
              </a:xfrm>
              <a:prstGeom prst="rect">
                <a:avLst/>
              </a:prstGeom>
              <a:blipFill>
                <a:blip r:embed="rId3"/>
                <a:stretch>
                  <a:fillRect b="-6250"/>
                </a:stretch>
              </a:blipFill>
            </p:spPr>
            <p:txBody>
              <a:bodyPr/>
              <a:lstStyle/>
              <a:p>
                <a:r>
                  <a:rPr lang="zh-CN" altLang="en-US">
                    <a:noFill/>
                  </a:rPr>
                  <a:t> </a:t>
                </a:r>
              </a:p>
            </p:txBody>
          </p:sp>
        </mc:Fallback>
      </mc:AlternateContent>
      <p:sp>
        <p:nvSpPr>
          <p:cNvPr id="6" name="Text Box 3">
            <a:extLst>
              <a:ext uri="{FF2B5EF4-FFF2-40B4-BE49-F238E27FC236}">
                <a16:creationId xmlns:a16="http://schemas.microsoft.com/office/drawing/2014/main" id="{BA007424-F465-4556-B289-7FE8F9684A57}"/>
              </a:ext>
            </a:extLst>
          </p:cNvPr>
          <p:cNvSpPr txBox="1"/>
          <p:nvPr/>
        </p:nvSpPr>
        <p:spPr>
          <a:xfrm>
            <a:off x="187838" y="808534"/>
            <a:ext cx="3180715" cy="460375"/>
          </a:xfrm>
          <a:prstGeom prst="rect">
            <a:avLst/>
          </a:prstGeom>
          <a:noFill/>
        </p:spPr>
        <p:txBody>
          <a:bodyPr wrap="square" rtlCol="0">
            <a:spAutoFit/>
          </a:bodyPr>
          <a:lstStyle/>
          <a:p>
            <a:r>
              <a:rPr lang="zh-CN" altLang="en-US" sz="2400" dirty="0"/>
              <a:t>控制方程：</a:t>
            </a:r>
          </a:p>
        </p:txBody>
      </p:sp>
      <p:sp>
        <p:nvSpPr>
          <p:cNvPr id="11" name="TextBox 57">
            <a:extLst>
              <a:ext uri="{FF2B5EF4-FFF2-40B4-BE49-F238E27FC236}">
                <a16:creationId xmlns:a16="http://schemas.microsoft.com/office/drawing/2014/main" id="{5EA39107-DA40-40D6-ADA3-756502868823}"/>
              </a:ext>
            </a:extLst>
          </p:cNvPr>
          <p:cNvSpPr txBox="1"/>
          <p:nvPr/>
        </p:nvSpPr>
        <p:spPr>
          <a:xfrm>
            <a:off x="5969074" y="4965762"/>
            <a:ext cx="3527683" cy="646331"/>
          </a:xfrm>
          <a:prstGeom prst="rect">
            <a:avLst/>
          </a:prstGeom>
          <a:noFill/>
        </p:spPr>
        <p:txBody>
          <a:bodyPr wrap="square" rtlCol="0">
            <a:spAutoFit/>
          </a:bodyPr>
          <a:lstStyle/>
          <a:p>
            <a:pPr algn="l"/>
            <a:r>
              <a:rPr lang="zh-CN" altLang="en-US" dirty="0">
                <a:solidFill>
                  <a:schemeClr val="accent1">
                    <a:lumMod val="50000"/>
                  </a:schemeClr>
                </a:solidFill>
                <a:sym typeface="+mn-ea"/>
              </a:rPr>
              <a:t>添加幅度为精确解</a:t>
            </a:r>
            <a:r>
              <a:rPr lang="en-US" altLang="zh-CN" dirty="0">
                <a:solidFill>
                  <a:schemeClr val="accent1">
                    <a:lumMod val="50000"/>
                  </a:schemeClr>
                </a:solidFill>
                <a:sym typeface="+mn-ea"/>
              </a:rPr>
              <a:t>1%</a:t>
            </a:r>
            <a:r>
              <a:rPr lang="zh-CN" altLang="en-US" dirty="0">
                <a:solidFill>
                  <a:schemeClr val="accent1">
                    <a:lumMod val="50000"/>
                  </a:schemeClr>
                </a:solidFill>
                <a:sym typeface="+mn-ea"/>
              </a:rPr>
              <a:t>的随机噪声的参数估计结果</a:t>
            </a:r>
          </a:p>
        </p:txBody>
      </p:sp>
      <p:pic>
        <p:nvPicPr>
          <p:cNvPr id="13" name="图片 12">
            <a:extLst>
              <a:ext uri="{FF2B5EF4-FFF2-40B4-BE49-F238E27FC236}">
                <a16:creationId xmlns:a16="http://schemas.microsoft.com/office/drawing/2014/main" id="{762CAC1F-11A0-4EC1-9528-6AABB09B85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907" y="2119735"/>
            <a:ext cx="3657607" cy="2743206"/>
          </a:xfrm>
          <a:prstGeom prst="rect">
            <a:avLst/>
          </a:prstGeom>
        </p:spPr>
      </p:pic>
      <p:sp>
        <p:nvSpPr>
          <p:cNvPr id="16" name="TextBox 57">
            <a:extLst>
              <a:ext uri="{FF2B5EF4-FFF2-40B4-BE49-F238E27FC236}">
                <a16:creationId xmlns:a16="http://schemas.microsoft.com/office/drawing/2014/main" id="{B4867B67-F71B-4787-B88E-F94392BE09D9}"/>
              </a:ext>
            </a:extLst>
          </p:cNvPr>
          <p:cNvSpPr txBox="1"/>
          <p:nvPr/>
        </p:nvSpPr>
        <p:spPr>
          <a:xfrm>
            <a:off x="1171907" y="4986568"/>
            <a:ext cx="3527683" cy="369332"/>
          </a:xfrm>
          <a:prstGeom prst="rect">
            <a:avLst/>
          </a:prstGeom>
          <a:noFill/>
        </p:spPr>
        <p:txBody>
          <a:bodyPr wrap="square" rtlCol="0">
            <a:spAutoFit/>
          </a:bodyPr>
          <a:lstStyle/>
          <a:p>
            <a:pPr algn="ctr"/>
            <a:r>
              <a:rPr lang="zh-CN" altLang="en-US" dirty="0">
                <a:solidFill>
                  <a:schemeClr val="accent1">
                    <a:lumMod val="50000"/>
                  </a:schemeClr>
                </a:solidFill>
                <a:sym typeface="+mn-ea"/>
              </a:rPr>
              <a:t>无噪声数据的参数估计结果</a:t>
            </a:r>
          </a:p>
        </p:txBody>
      </p:sp>
      <p:pic>
        <p:nvPicPr>
          <p:cNvPr id="18" name="图片 17">
            <a:extLst>
              <a:ext uri="{FF2B5EF4-FFF2-40B4-BE49-F238E27FC236}">
                <a16:creationId xmlns:a16="http://schemas.microsoft.com/office/drawing/2014/main" id="{E403CAAE-2128-48D9-A38A-B6D17B6E66AD}"/>
              </a:ext>
            </a:extLst>
          </p:cNvPr>
          <p:cNvPicPr>
            <a:picLocks noChangeAspect="1"/>
          </p:cNvPicPr>
          <p:nvPr/>
        </p:nvPicPr>
        <p:blipFill>
          <a:blip r:embed="rId5"/>
          <a:stretch>
            <a:fillRect/>
          </a:stretch>
        </p:blipFill>
        <p:spPr>
          <a:xfrm>
            <a:off x="1171907" y="1605385"/>
            <a:ext cx="8324850" cy="514350"/>
          </a:xfrm>
          <a:prstGeom prst="rect">
            <a:avLst/>
          </a:prstGeom>
        </p:spPr>
      </p:pic>
      <p:pic>
        <p:nvPicPr>
          <p:cNvPr id="7" name="图片 6">
            <a:extLst>
              <a:ext uri="{FF2B5EF4-FFF2-40B4-BE49-F238E27FC236}">
                <a16:creationId xmlns:a16="http://schemas.microsoft.com/office/drawing/2014/main" id="{797D2DCA-9DF1-42B2-BE0E-1D97CBDD95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2119735"/>
            <a:ext cx="3657607" cy="2743206"/>
          </a:xfrm>
          <a:prstGeom prst="rect">
            <a:avLst/>
          </a:prstGeom>
        </p:spPr>
      </p:pic>
      <p:sp>
        <p:nvSpPr>
          <p:cNvPr id="14" name="TextBox 57">
            <a:extLst>
              <a:ext uri="{FF2B5EF4-FFF2-40B4-BE49-F238E27FC236}">
                <a16:creationId xmlns:a16="http://schemas.microsoft.com/office/drawing/2014/main" id="{0D293AD1-4868-4439-90CB-512FAADFF8A4}"/>
              </a:ext>
            </a:extLst>
          </p:cNvPr>
          <p:cNvSpPr txBox="1"/>
          <p:nvPr/>
        </p:nvSpPr>
        <p:spPr>
          <a:xfrm>
            <a:off x="2696705" y="5755958"/>
            <a:ext cx="6492582" cy="461665"/>
          </a:xfrm>
          <a:prstGeom prst="rect">
            <a:avLst/>
          </a:prstGeom>
          <a:noFill/>
        </p:spPr>
        <p:txBody>
          <a:bodyPr wrap="square" rtlCol="0">
            <a:spAutoFit/>
          </a:bodyPr>
          <a:lstStyle/>
          <a:p>
            <a:pPr algn="l"/>
            <a:r>
              <a:rPr lang="zh-CN" altLang="en-US" sz="2400" b="1" dirty="0">
                <a:sym typeface="+mn-ea"/>
              </a:rPr>
              <a:t>噪声会影响会影响从数据中提取的偏微分方程</a:t>
            </a:r>
          </a:p>
        </p:txBody>
      </p:sp>
    </p:spTree>
    <p:extLst>
      <p:ext uri="{BB962C8B-B14F-4D97-AF65-F5344CB8AC3E}">
        <p14:creationId xmlns:p14="http://schemas.microsoft.com/office/powerpoint/2010/main" val="1309181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mc:AlternateContent xmlns:mc="http://schemas.openxmlformats.org/markup-compatibility/2006" xmlns:a14="http://schemas.microsoft.com/office/drawing/2010/main">
        <mc:Choice Requires="a14">
          <p:sp>
            <p:nvSpPr>
              <p:cNvPr id="5" name="Text Box 2">
                <a:extLst>
                  <a:ext uri="{FF2B5EF4-FFF2-40B4-BE49-F238E27FC236}">
                    <a16:creationId xmlns:a16="http://schemas.microsoft.com/office/drawing/2014/main" id="{432CCBDA-3B4F-4611-848F-CBE112FA8D14}"/>
                  </a:ext>
                </a:extLst>
              </p:cNvPr>
              <p:cNvSpPr txBox="1"/>
              <p:nvPr/>
            </p:nvSpPr>
            <p:spPr>
              <a:xfrm>
                <a:off x="2175067" y="736323"/>
                <a:ext cx="6243889" cy="529184"/>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DejaVu Math TeX Gyre" panose="02000503000000000000" charset="0"/>
                            </a:rPr>
                          </m:ctrlPr>
                        </m:sSub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1</m:t>
                              </m:r>
                            </m:sub>
                          </m:sSub>
                          <m:r>
                            <a:rPr lang="zh-CN" altLang="en-US" sz="2400" i="1">
                              <a:latin typeface="Cambria Math" panose="02040503050406030204" pitchFamily="18" charset="0"/>
                            </a:rPr>
                            <m:t>𝛿</m:t>
                          </m:r>
                          <m:r>
                            <a:rPr lang="en-US" altLang="zh-CN" sz="2400" i="1">
                              <a:latin typeface="Cambria Math" panose="02040503050406030204" pitchFamily="18" charset="0"/>
                            </a:rPr>
                            <m:t>𝑝</m:t>
                          </m:r>
                        </m:e>
                        <m:sub>
                          <m:r>
                            <a:rPr lang="en-US" altLang="zh-CN" sz="2400" i="1">
                              <a:latin typeface="Cambria Math" panose="02040503050406030204" pitchFamily="18" charset="0"/>
                              <a:cs typeface="DejaVu Math TeX Gyre" panose="02000503000000000000" charset="0"/>
                            </a:rPr>
                            <m:t>𝑥𝑥</m:t>
                          </m:r>
                        </m:sub>
                      </m:sSub>
                      <m:r>
                        <a:rPr lang="en-US" altLang="zh-CN" sz="2400" i="1">
                          <a:latin typeface="Cambria Math" panose="02040503050406030204" pitchFamily="18" charset="0"/>
                          <a:cs typeface="DejaVu Math TeX Gyre" panose="02000503000000000000"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2</m:t>
                          </m:r>
                        </m:sub>
                      </m:sSub>
                      <m:r>
                        <a:rPr lang="zh-CN" altLang="en-US" sz="2400" i="1">
                          <a:latin typeface="Cambria Math" panose="02040503050406030204" pitchFamily="18" charset="0"/>
                        </a:rPr>
                        <m:t>𝛿</m:t>
                      </m:r>
                      <m:sSub>
                        <m:sSubPr>
                          <m:ctrlPr>
                            <a:rPr lang="en-US" altLang="zh-CN" sz="2400" i="1">
                              <a:latin typeface="Cambria Math" panose="02040503050406030204" pitchFamily="18" charset="0"/>
                              <a:cs typeface="DejaVu Math TeX Gyre" panose="02000503000000000000" charset="0"/>
                            </a:rPr>
                          </m:ctrlPr>
                        </m:sSubPr>
                        <m:e>
                          <m:r>
                            <a:rPr lang="en-US" altLang="zh-CN" sz="2400" i="1">
                              <a:latin typeface="Cambria Math" panose="02040503050406030204" pitchFamily="18" charset="0"/>
                              <a:cs typeface="DejaVu Math TeX Gyre" panose="02000503000000000000" charset="0"/>
                            </a:rPr>
                            <m:t>𝑝</m:t>
                          </m:r>
                        </m:e>
                        <m:sub>
                          <m:r>
                            <a:rPr lang="en-US" altLang="zh-CN" sz="2400" i="1">
                              <a:latin typeface="Cambria Math" panose="02040503050406030204" pitchFamily="18" charset="0"/>
                              <a:cs typeface="DejaVu Math TeX Gyre" panose="02000503000000000000" charset="0"/>
                            </a:rPr>
                            <m:t>𝑦𝑦</m:t>
                          </m:r>
                        </m:sub>
                      </m:sSub>
                      <m:r>
                        <a:rPr lang="en-US" altLang="zh-CN" sz="2400" i="1">
                          <a:latin typeface="Cambria Math" panose="02040503050406030204" pitchFamily="18" charset="0"/>
                          <a:cs typeface="DejaVu Math TeX Gyre" panose="02000503000000000000"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zh-CN" altLang="en-US" sz="2400" i="1">
                          <a:latin typeface="Cambria Math" panose="02040503050406030204" pitchFamily="18" charset="0"/>
                        </a:rPr>
                        <m:t>𝛿</m:t>
                      </m:r>
                      <m:r>
                        <a:rPr lang="en-US" altLang="zh-CN" sz="2400" i="1">
                          <a:latin typeface="Cambria Math" panose="02040503050406030204" pitchFamily="18" charset="0"/>
                        </a:rPr>
                        <m:t>𝑝</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𝑘</m:t>
                              </m:r>
                            </m:e>
                            <m:sub>
                              <m:r>
                                <a:rPr lang="en-US" altLang="zh-CN" sz="2400" i="1">
                                  <a:latin typeface="Cambria Math" panose="02040503050406030204" pitchFamily="18" charset="0"/>
                                </a:rPr>
                                <m:t>𝑟𝑒𝑓</m:t>
                              </m:r>
                            </m:sub>
                            <m:sup>
                              <m:r>
                                <a:rPr lang="en-US" altLang="zh-CN" sz="2400" i="1">
                                  <a:latin typeface="Cambria Math" panose="02040503050406030204" pitchFamily="18" charset="0"/>
                                </a:rPr>
                                <m:t>2</m:t>
                              </m:r>
                            </m:sup>
                          </m:sSubSup>
                        </m:e>
                      </m:d>
                      <m:r>
                        <a:rPr lang="en-US" altLang="zh-CN" sz="2400" i="1">
                          <a:latin typeface="Cambria Math" panose="02040503050406030204" pitchFamily="18" charset="0"/>
                          <a:cs typeface="DejaVu Math TeX Gyre" panose="02000503000000000000" charset="0"/>
                        </a:rPr>
                        <m:t>𝐺</m:t>
                      </m:r>
                      <m:r>
                        <a:rPr lang="en-US" altLang="zh-CN" sz="2400" i="1">
                          <a:latin typeface="Cambria Math" panose="02040503050406030204" pitchFamily="18" charset="0"/>
                        </a:rPr>
                        <m:t> </m:t>
                      </m:r>
                      <m:r>
                        <a:rPr lang="en-US" altLang="zh-CN"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5" name="Text Box 2">
                <a:extLst>
                  <a:ext uri="{FF2B5EF4-FFF2-40B4-BE49-F238E27FC236}">
                    <a16:creationId xmlns:a16="http://schemas.microsoft.com/office/drawing/2014/main" id="{432CCBDA-3B4F-4611-848F-CBE112FA8D14}"/>
                  </a:ext>
                </a:extLst>
              </p:cNvPr>
              <p:cNvSpPr txBox="1">
                <a:spLocks noRot="1" noChangeAspect="1" noMove="1" noResize="1" noEditPoints="1" noAdjustHandles="1" noChangeArrowheads="1" noChangeShapeType="1" noTextEdit="1"/>
              </p:cNvSpPr>
              <p:nvPr/>
            </p:nvSpPr>
            <p:spPr>
              <a:xfrm>
                <a:off x="2175067" y="736323"/>
                <a:ext cx="6243889" cy="529184"/>
              </a:xfrm>
              <a:prstGeom prst="rect">
                <a:avLst/>
              </a:prstGeom>
              <a:blipFill>
                <a:blip r:embed="rId3"/>
                <a:stretch>
                  <a:fillRect/>
                </a:stretch>
              </a:blipFill>
            </p:spPr>
            <p:txBody>
              <a:bodyPr/>
              <a:lstStyle/>
              <a:p>
                <a:r>
                  <a:rPr lang="zh-CN" altLang="en-US">
                    <a:noFill/>
                  </a:rPr>
                  <a:t> </a:t>
                </a:r>
              </a:p>
            </p:txBody>
          </p:sp>
        </mc:Fallback>
      </mc:AlternateContent>
      <p:sp>
        <p:nvSpPr>
          <p:cNvPr id="6" name="Text Box 3">
            <a:extLst>
              <a:ext uri="{FF2B5EF4-FFF2-40B4-BE49-F238E27FC236}">
                <a16:creationId xmlns:a16="http://schemas.microsoft.com/office/drawing/2014/main" id="{BA007424-F465-4556-B289-7FE8F9684A57}"/>
              </a:ext>
            </a:extLst>
          </p:cNvPr>
          <p:cNvSpPr txBox="1"/>
          <p:nvPr/>
        </p:nvSpPr>
        <p:spPr>
          <a:xfrm>
            <a:off x="187838" y="808534"/>
            <a:ext cx="3180715" cy="460375"/>
          </a:xfrm>
          <a:prstGeom prst="rect">
            <a:avLst/>
          </a:prstGeom>
          <a:noFill/>
        </p:spPr>
        <p:txBody>
          <a:bodyPr wrap="square" rtlCol="0">
            <a:spAutoFit/>
          </a:bodyPr>
          <a:lstStyle/>
          <a:p>
            <a:r>
              <a:rPr lang="zh-CN" altLang="en-US" sz="2400" dirty="0"/>
              <a:t>控制方程：</a:t>
            </a:r>
          </a:p>
        </p:txBody>
      </p:sp>
      <p:cxnSp>
        <p:nvCxnSpPr>
          <p:cNvPr id="13" name="直接箭头连接符 12">
            <a:extLst>
              <a:ext uri="{FF2B5EF4-FFF2-40B4-BE49-F238E27FC236}">
                <a16:creationId xmlns:a16="http://schemas.microsoft.com/office/drawing/2014/main" id="{FDFDBBC9-9FA5-459F-9ED9-03F13EDF87DE}"/>
              </a:ext>
            </a:extLst>
          </p:cNvPr>
          <p:cNvCxnSpPr>
            <a:cxnSpLocks/>
          </p:cNvCxnSpPr>
          <p:nvPr/>
        </p:nvCxnSpPr>
        <p:spPr bwMode="auto">
          <a:xfrm flipV="1">
            <a:off x="2866186" y="1265507"/>
            <a:ext cx="764395"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14" name="文本框 13">
            <a:extLst>
              <a:ext uri="{FF2B5EF4-FFF2-40B4-BE49-F238E27FC236}">
                <a16:creationId xmlns:a16="http://schemas.microsoft.com/office/drawing/2014/main" id="{2C55D7DC-ACAA-4057-9EA5-C7F11C6646CA}"/>
              </a:ext>
            </a:extLst>
          </p:cNvPr>
          <p:cNvSpPr txBox="1"/>
          <p:nvPr/>
        </p:nvSpPr>
        <p:spPr>
          <a:xfrm>
            <a:off x="2175067" y="1923395"/>
            <a:ext cx="1222744" cy="369332"/>
          </a:xfrm>
          <a:prstGeom prst="rect">
            <a:avLst/>
          </a:prstGeom>
          <a:noFill/>
        </p:spPr>
        <p:txBody>
          <a:bodyPr wrap="square" rtlCol="0">
            <a:spAutoFit/>
          </a:bodyPr>
          <a:lstStyle/>
          <a:p>
            <a:r>
              <a:rPr lang="zh-CN" altLang="en-US" b="1" dirty="0">
                <a:solidFill>
                  <a:srgbClr val="FF0000"/>
                </a:solidFill>
              </a:rPr>
              <a:t>方程系数</a:t>
            </a:r>
          </a:p>
        </p:txBody>
      </p:sp>
      <p:cxnSp>
        <p:nvCxnSpPr>
          <p:cNvPr id="9" name="直接箭头连接符 8">
            <a:extLst>
              <a:ext uri="{FF2B5EF4-FFF2-40B4-BE49-F238E27FC236}">
                <a16:creationId xmlns:a16="http://schemas.microsoft.com/office/drawing/2014/main" id="{38D23F05-CD88-498A-9C24-2BA05591B986}"/>
              </a:ext>
            </a:extLst>
          </p:cNvPr>
          <p:cNvCxnSpPr>
            <a:stCxn id="14" idx="0"/>
          </p:cNvCxnSpPr>
          <p:nvPr/>
        </p:nvCxnSpPr>
        <p:spPr bwMode="auto">
          <a:xfrm flipH="1" flipV="1">
            <a:off x="2529840" y="1265507"/>
            <a:ext cx="256599"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16" name="文本框 15">
            <a:extLst>
              <a:ext uri="{FF2B5EF4-FFF2-40B4-BE49-F238E27FC236}">
                <a16:creationId xmlns:a16="http://schemas.microsoft.com/office/drawing/2014/main" id="{2F864F8E-0AFE-4BA8-8255-79714558D270}"/>
              </a:ext>
            </a:extLst>
          </p:cNvPr>
          <p:cNvSpPr txBox="1"/>
          <p:nvPr/>
        </p:nvSpPr>
        <p:spPr>
          <a:xfrm>
            <a:off x="3397810" y="1926797"/>
            <a:ext cx="1372310" cy="369332"/>
          </a:xfrm>
          <a:prstGeom prst="rect">
            <a:avLst/>
          </a:prstGeom>
          <a:noFill/>
        </p:spPr>
        <p:txBody>
          <a:bodyPr wrap="square" rtlCol="0">
            <a:spAutoFit/>
          </a:bodyPr>
          <a:lstStyle/>
          <a:p>
            <a:r>
              <a:rPr lang="zh-CN" altLang="en-US" b="1" dirty="0">
                <a:solidFill>
                  <a:srgbClr val="FF0000"/>
                </a:solidFill>
              </a:rPr>
              <a:t>声压</a:t>
            </a:r>
            <a:r>
              <a:rPr lang="zh-CN" altLang="en-US" sz="1800" b="1" dirty="0">
                <a:solidFill>
                  <a:srgbClr val="FF0000"/>
                </a:solidFill>
                <a:latin typeface="DejaVu Math TeX Gyre" panose="02000503000000000000" charset="0"/>
                <a:cs typeface="DejaVu Math TeX Gyre" panose="02000503000000000000" charset="0"/>
              </a:rPr>
              <a:t>摄动</a:t>
            </a:r>
            <a:r>
              <a:rPr lang="zh-CN" altLang="en-US" b="1" dirty="0">
                <a:solidFill>
                  <a:srgbClr val="FF0000"/>
                </a:solidFill>
              </a:rPr>
              <a:t>量</a:t>
            </a:r>
          </a:p>
        </p:txBody>
      </p:sp>
      <p:cxnSp>
        <p:nvCxnSpPr>
          <p:cNvPr id="11" name="直接箭头连接符 10">
            <a:extLst>
              <a:ext uri="{FF2B5EF4-FFF2-40B4-BE49-F238E27FC236}">
                <a16:creationId xmlns:a16="http://schemas.microsoft.com/office/drawing/2014/main" id="{360C7E84-EF10-419E-88F0-50410754B477}"/>
              </a:ext>
            </a:extLst>
          </p:cNvPr>
          <p:cNvCxnSpPr>
            <a:stCxn id="16" idx="0"/>
            <a:endCxn id="5" idx="2"/>
          </p:cNvCxnSpPr>
          <p:nvPr/>
        </p:nvCxnSpPr>
        <p:spPr bwMode="auto">
          <a:xfrm flipV="1">
            <a:off x="4083965" y="1265507"/>
            <a:ext cx="1213047" cy="66129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mc:AlternateContent xmlns:mc="http://schemas.openxmlformats.org/markup-compatibility/2006" xmlns:a14="http://schemas.microsoft.com/office/drawing/2010/main">
        <mc:Choice Requires="a14">
          <p:sp>
            <p:nvSpPr>
              <p:cNvPr id="22" name="Text Box 2">
                <a:extLst>
                  <a:ext uri="{FF2B5EF4-FFF2-40B4-BE49-F238E27FC236}">
                    <a16:creationId xmlns:a16="http://schemas.microsoft.com/office/drawing/2014/main" id="{DF93B7F5-762E-44E5-BA49-EE130ABB234C}"/>
                  </a:ext>
                </a:extLst>
              </p:cNvPr>
              <p:cNvSpPr txBox="1"/>
              <p:nvPr/>
            </p:nvSpPr>
            <p:spPr>
              <a:xfrm>
                <a:off x="2175066" y="2320093"/>
                <a:ext cx="7322646" cy="461665"/>
              </a:xfrm>
              <a:prstGeom prst="rect">
                <a:avLst/>
              </a:prstGeom>
              <a:noFill/>
            </p:spPr>
            <p:txBody>
              <a:bodyPr wrap="none" rtlCol="0" anchor="t">
                <a:spAutoFit/>
              </a:bodyPr>
              <a:lstStyle/>
              <a:p>
                <a:r>
                  <a:rPr lang="zh-CN" altLang="en-US" sz="2400" b="1" dirty="0"/>
                  <a:t>声压：</a:t>
                </a:r>
                <a14:m>
                  <m:oMath xmlns:m="http://schemas.openxmlformats.org/officeDocument/2006/math">
                    <m:r>
                      <a:rPr lang="en-US" altLang="zh-CN" sz="2400" b="1" i="0" smtClean="0">
                        <a:latin typeface="Cambria Math" panose="02040503050406030204" pitchFamily="18" charset="0"/>
                      </a:rPr>
                      <m:t> </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zh-CN" altLang="en-US" sz="2400" i="1">
                        <a:latin typeface="Cambria Math" panose="02040503050406030204" pitchFamily="18" charset="0"/>
                      </a:rPr>
                      <m:t>𝛿</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sz="2400" b="0" i="1" smtClean="0">
                        <a:latin typeface="Cambria Math" panose="02040503050406030204" pitchFamily="18" charset="0"/>
                        <a:cs typeface="DejaVu Math TeX Gyre" panose="02000503000000000000" charset="0"/>
                      </a:rPr>
                      <m:t>𝐺</m:t>
                    </m:r>
                  </m:oMath>
                </a14:m>
                <a:r>
                  <a:rPr lang="zh-CN" altLang="en-US" sz="2400" i="1" dirty="0">
                    <a:latin typeface="DejaVu Math TeX Gyre" panose="02000503000000000000" charset="0"/>
                    <a:cs typeface="DejaVu Math TeX Gyre" panose="02000503000000000000" charset="0"/>
                  </a:rPr>
                  <a:t>，</a:t>
                </a:r>
                <a:r>
                  <a:rPr lang="zh-CN" altLang="en-US" sz="2400" dirty="0">
                    <a:latin typeface="DejaVu Math TeX Gyre" panose="02000503000000000000" charset="0"/>
                    <a:cs typeface="DejaVu Math TeX Gyre" panose="02000503000000000000" charset="0"/>
                  </a:rPr>
                  <a:t>定义摄动量</a:t>
                </a:r>
                <a14:m>
                  <m:oMath xmlns:m="http://schemas.openxmlformats.org/officeDocument/2006/math">
                    <m:r>
                      <a:rPr lang="zh-CN" altLang="en-US" sz="2400" i="1">
                        <a:latin typeface="Cambria Math" panose="02040503050406030204" pitchFamily="18" charset="0"/>
                      </a:rPr>
                      <m:t>𝛿</m:t>
                    </m:r>
                    <m:r>
                      <a:rPr lang="en-US" altLang="zh-CN" sz="2400" i="1" smtClean="0">
                        <a:latin typeface="Cambria Math" panose="02040503050406030204" pitchFamily="18" charset="0"/>
                      </a:rPr>
                      <m:t>𝑝</m:t>
                    </m:r>
                  </m:oMath>
                </a14:m>
                <a:r>
                  <a:rPr lang="zh-CN" altLang="en-US" sz="2400" i="1" dirty="0">
                    <a:latin typeface="DejaVu Math TeX Gyre" panose="02000503000000000000" charset="0"/>
                    <a:cs typeface="DejaVu Math TeX Gyre" panose="02000503000000000000" charset="0"/>
                  </a:rPr>
                  <a:t>也是散射声压场</a:t>
                </a:r>
                <a14:m>
                  <m:oMath xmlns:m="http://schemas.openxmlformats.org/officeDocument/2006/math">
                    <m:r>
                      <a:rPr lang="zh-CN" altLang="en-US" sz="2400" i="1">
                        <a:latin typeface="Cambria Math" panose="02040503050406030204" pitchFamily="18" charset="0"/>
                      </a:rPr>
                      <m:t>𝛿</m:t>
                    </m:r>
                    <m:r>
                      <a:rPr lang="en-US" altLang="zh-CN" sz="2400" i="1">
                        <a:latin typeface="Cambria Math" panose="02040503050406030204" pitchFamily="18" charset="0"/>
                      </a:rPr>
                      <m:t>𝑝</m:t>
                    </m:r>
                  </m:oMath>
                </a14:m>
                <a:endParaRPr lang="en-US" altLang="en-US" sz="2400" i="1" dirty="0">
                  <a:latin typeface="DejaVu Math TeX Gyre" panose="02000503000000000000" charset="0"/>
                  <a:cs typeface="DejaVu Math TeX Gyre" panose="02000503000000000000" charset="0"/>
                </a:endParaRPr>
              </a:p>
            </p:txBody>
          </p:sp>
        </mc:Choice>
        <mc:Fallback xmlns="">
          <p:sp>
            <p:nvSpPr>
              <p:cNvPr id="22" name="Text Box 2">
                <a:extLst>
                  <a:ext uri="{FF2B5EF4-FFF2-40B4-BE49-F238E27FC236}">
                    <a16:creationId xmlns:a16="http://schemas.microsoft.com/office/drawing/2014/main" id="{DF93B7F5-762E-44E5-BA49-EE130ABB234C}"/>
                  </a:ext>
                </a:extLst>
              </p:cNvPr>
              <p:cNvSpPr txBox="1">
                <a:spLocks noRot="1" noChangeAspect="1" noMove="1" noResize="1" noEditPoints="1" noAdjustHandles="1" noChangeArrowheads="1" noChangeShapeType="1" noTextEdit="1"/>
              </p:cNvSpPr>
              <p:nvPr/>
            </p:nvSpPr>
            <p:spPr>
              <a:xfrm>
                <a:off x="2175066" y="2320093"/>
                <a:ext cx="7322646" cy="461665"/>
              </a:xfrm>
              <a:prstGeom prst="rect">
                <a:avLst/>
              </a:prstGeom>
              <a:blipFill>
                <a:blip r:embed="rId4"/>
                <a:stretch>
                  <a:fillRect l="-1332" t="-16000" b="-2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 Box 2">
                <a:extLst>
                  <a:ext uri="{FF2B5EF4-FFF2-40B4-BE49-F238E27FC236}">
                    <a16:creationId xmlns:a16="http://schemas.microsoft.com/office/drawing/2014/main" id="{3B51044E-D1EB-4535-8B08-2AEC61E4325B}"/>
                  </a:ext>
                </a:extLst>
              </p:cNvPr>
              <p:cNvSpPr txBox="1"/>
              <p:nvPr/>
            </p:nvSpPr>
            <p:spPr>
              <a:xfrm>
                <a:off x="2226478" y="3037345"/>
                <a:ext cx="3051861" cy="396775"/>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DejaVu Math TeX Gyre" panose="02000503000000000000" charset="0"/>
                            </a:rPr>
                          </m:ctrlPr>
                        </m:sSubPr>
                        <m:e>
                          <m:r>
                            <a:rPr lang="en-US" altLang="zh-CN" b="0" i="1" smtClean="0">
                              <a:latin typeface="Cambria Math" panose="02040503050406030204" pitchFamily="18" charset="0"/>
                            </a:rPr>
                            <m:t>𝑝</m:t>
                          </m:r>
                        </m:e>
                        <m:sub>
                          <m:r>
                            <a:rPr lang="en-US" i="1">
                              <a:latin typeface="Cambria Math" panose="02040503050406030204" pitchFamily="18" charset="0"/>
                              <a:cs typeface="DejaVu Math TeX Gyre" panose="02000503000000000000" charset="0"/>
                            </a:rPr>
                            <m:t>𝑥𝑥</m:t>
                          </m:r>
                        </m:sub>
                      </m:sSub>
                      <m:r>
                        <a:rPr lang="en-US" i="1">
                          <a:latin typeface="Cambria Math" panose="02040503050406030204" pitchFamily="18" charset="0"/>
                          <a:cs typeface="DejaVu Math TeX Gyre" panose="02000503000000000000" charset="0"/>
                        </a:rPr>
                        <m:t>+</m:t>
                      </m:r>
                      <m:sSub>
                        <m:sSubPr>
                          <m:ctrlPr>
                            <a:rPr lang="en-US" i="1">
                              <a:latin typeface="Cambria Math" panose="02040503050406030204" pitchFamily="18" charset="0"/>
                              <a:cs typeface="DejaVu Math TeX Gyre" panose="02000503000000000000" charset="0"/>
                            </a:rPr>
                          </m:ctrlPr>
                        </m:sSubPr>
                        <m:e>
                          <m:r>
                            <a:rPr lang="en-US" b="0" i="1" smtClean="0">
                              <a:latin typeface="Cambria Math" panose="02040503050406030204" pitchFamily="18" charset="0"/>
                              <a:cs typeface="DejaVu Math TeX Gyre" panose="02000503000000000000" charset="0"/>
                            </a:rPr>
                            <m:t>𝑝</m:t>
                          </m:r>
                        </m:e>
                        <m:sub>
                          <m:r>
                            <a:rPr lang="en-US" i="1">
                              <a:latin typeface="Cambria Math" panose="02040503050406030204" pitchFamily="18" charset="0"/>
                              <a:cs typeface="DejaVu Math TeX Gyre" panose="02000503000000000000" charset="0"/>
                            </a:rPr>
                            <m:t>𝑦𝑦</m:t>
                          </m:r>
                        </m:sub>
                      </m:sSub>
                      <m:r>
                        <a:rPr lang="en-US" b="0" i="1" smtClean="0">
                          <a:latin typeface="Cambria Math" panose="02040503050406030204" pitchFamily="18" charset="0"/>
                          <a:cs typeface="DejaVu Math TeX Gyre" panose="02000503000000000000"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𝑝</m:t>
                      </m:r>
                      <m:r>
                        <a:rPr lang="en-US" i="1">
                          <a:latin typeface="Cambria Math" panose="02040503050406030204" pitchFamily="18" charset="0"/>
                          <a:cs typeface="DejaVu Math TeX Gyre" panose="02000503000000000000" charset="0"/>
                        </a:rPr>
                        <m:t>=</m:t>
                      </m:r>
                      <m:r>
                        <a:rPr lang="zh-CN" altLang="en-US" i="1">
                          <a:latin typeface="Cambria Math" panose="02040503050406030204" pitchFamily="18" charset="0"/>
                        </a:rPr>
                        <m:t>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m:oMathPara>
                </a14:m>
                <a:endParaRPr lang="en-US" altLang="en-US" i="1" dirty="0">
                  <a:latin typeface="DejaVu Math TeX Gyre" panose="02000503000000000000" charset="0"/>
                  <a:cs typeface="DejaVu Math TeX Gyre" panose="02000503000000000000" charset="0"/>
                </a:endParaRPr>
              </a:p>
            </p:txBody>
          </p:sp>
        </mc:Choice>
        <mc:Fallback xmlns="">
          <p:sp>
            <p:nvSpPr>
              <p:cNvPr id="23" name="Text Box 2">
                <a:extLst>
                  <a:ext uri="{FF2B5EF4-FFF2-40B4-BE49-F238E27FC236}">
                    <a16:creationId xmlns:a16="http://schemas.microsoft.com/office/drawing/2014/main" id="{3B51044E-D1EB-4535-8B08-2AEC61E4325B}"/>
                  </a:ext>
                </a:extLst>
              </p:cNvPr>
              <p:cNvSpPr txBox="1">
                <a:spLocks noRot="1" noChangeAspect="1" noMove="1" noResize="1" noEditPoints="1" noAdjustHandles="1" noChangeArrowheads="1" noChangeShapeType="1" noTextEdit="1"/>
              </p:cNvSpPr>
              <p:nvPr/>
            </p:nvSpPr>
            <p:spPr>
              <a:xfrm>
                <a:off x="2226478" y="3037345"/>
                <a:ext cx="3051861" cy="396775"/>
              </a:xfrm>
              <a:prstGeom prst="rect">
                <a:avLst/>
              </a:prstGeom>
              <a:blipFill>
                <a:blip r:embed="rId5"/>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2">
                <a:extLst>
                  <a:ext uri="{FF2B5EF4-FFF2-40B4-BE49-F238E27FC236}">
                    <a16:creationId xmlns:a16="http://schemas.microsoft.com/office/drawing/2014/main" id="{5E276E93-30D4-428F-9DD8-B3F40765D4F9}"/>
                  </a:ext>
                </a:extLst>
              </p:cNvPr>
              <p:cNvSpPr txBox="1"/>
              <p:nvPr/>
            </p:nvSpPr>
            <p:spPr>
              <a:xfrm>
                <a:off x="2147482" y="3610012"/>
                <a:ext cx="3280706" cy="41428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DejaVu Math TeX Gyre" panose="02000503000000000000" charset="0"/>
                            </a:rPr>
                          </m:ctrlPr>
                        </m:sSubPr>
                        <m:e>
                          <m:r>
                            <a:rPr lang="en-US" b="0" i="1" smtClean="0">
                              <a:latin typeface="Cambria Math" panose="02040503050406030204" pitchFamily="18" charset="0"/>
                              <a:cs typeface="DejaVu Math TeX Gyre" panose="02000503000000000000" charset="0"/>
                            </a:rPr>
                            <m:t>𝐺</m:t>
                          </m:r>
                        </m:e>
                        <m:sub>
                          <m:r>
                            <a:rPr lang="en-US" i="1">
                              <a:latin typeface="Cambria Math" panose="02040503050406030204" pitchFamily="18" charset="0"/>
                              <a:cs typeface="DejaVu Math TeX Gyre" panose="02000503000000000000" charset="0"/>
                            </a:rPr>
                            <m:t>𝑥𝑥</m:t>
                          </m:r>
                        </m:sub>
                      </m:sSub>
                      <m:r>
                        <a:rPr lang="en-US" i="1">
                          <a:latin typeface="Cambria Math" panose="02040503050406030204" pitchFamily="18" charset="0"/>
                          <a:cs typeface="DejaVu Math TeX Gyre" panose="02000503000000000000" charset="0"/>
                        </a:rPr>
                        <m:t>+</m:t>
                      </m:r>
                      <m:sSub>
                        <m:sSubPr>
                          <m:ctrlPr>
                            <a:rPr lang="en-US" i="1">
                              <a:latin typeface="Cambria Math" panose="02040503050406030204" pitchFamily="18" charset="0"/>
                              <a:cs typeface="DejaVu Math TeX Gyre" panose="02000503000000000000" charset="0"/>
                            </a:rPr>
                          </m:ctrlPr>
                        </m:sSubPr>
                        <m:e>
                          <m:r>
                            <a:rPr lang="en-US" b="0" i="1" smtClean="0">
                              <a:latin typeface="Cambria Math" panose="02040503050406030204" pitchFamily="18" charset="0"/>
                              <a:cs typeface="DejaVu Math TeX Gyre" panose="02000503000000000000" charset="0"/>
                            </a:rPr>
                            <m:t>𝐺</m:t>
                          </m:r>
                        </m:e>
                        <m:sub>
                          <m:r>
                            <a:rPr lang="en-US" i="1">
                              <a:latin typeface="Cambria Math" panose="02040503050406030204" pitchFamily="18" charset="0"/>
                              <a:cs typeface="DejaVu Math TeX Gyre" panose="02000503000000000000" charset="0"/>
                            </a:rPr>
                            <m:t>𝑦𝑦</m:t>
                          </m:r>
                        </m:sub>
                      </m:sSub>
                      <m:r>
                        <a:rPr lang="en-US" b="0" i="1" smtClean="0">
                          <a:latin typeface="Cambria Math" panose="02040503050406030204" pitchFamily="18" charset="0"/>
                          <a:cs typeface="DejaVu Math TeX Gyre" panose="02000503000000000000"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𝐺</m:t>
                      </m:r>
                      <m:r>
                        <a:rPr lang="en-US" i="1">
                          <a:latin typeface="Cambria Math" panose="02040503050406030204" pitchFamily="18" charset="0"/>
                          <a:cs typeface="DejaVu Math TeX Gyre" panose="02000503000000000000" charset="0"/>
                        </a:rPr>
                        <m:t>=</m:t>
                      </m:r>
                      <m:r>
                        <a:rPr lang="zh-CN" altLang="en-US" i="1">
                          <a:latin typeface="Cambria Math" panose="02040503050406030204" pitchFamily="18" charset="0"/>
                        </a:rPr>
                        <m:t>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𝑟</m:t>
                          </m:r>
                        </m:e>
                        <m:sub>
                          <m:r>
                            <a:rPr lang="en-US" altLang="zh-CN" i="1">
                              <a:latin typeface="Cambria Math" panose="02040503050406030204" pitchFamily="18" charset="0"/>
                            </a:rPr>
                            <m:t>0</m:t>
                          </m:r>
                        </m:sub>
                      </m:sSub>
                      <m:r>
                        <a:rPr lang="en-US" altLang="zh-CN" i="1">
                          <a:latin typeface="Cambria Math" panose="02040503050406030204" pitchFamily="18" charset="0"/>
                        </a:rPr>
                        <m:t>)</m:t>
                      </m:r>
                    </m:oMath>
                  </m:oMathPara>
                </a14:m>
                <a:endParaRPr lang="en-US" altLang="en-US" i="1" dirty="0">
                  <a:latin typeface="DejaVu Math TeX Gyre" panose="02000503000000000000" charset="0"/>
                  <a:cs typeface="DejaVu Math TeX Gyre" panose="02000503000000000000" charset="0"/>
                </a:endParaRPr>
              </a:p>
            </p:txBody>
          </p:sp>
        </mc:Choice>
        <mc:Fallback xmlns="">
          <p:sp>
            <p:nvSpPr>
              <p:cNvPr id="24" name="Text Box 2">
                <a:extLst>
                  <a:ext uri="{FF2B5EF4-FFF2-40B4-BE49-F238E27FC236}">
                    <a16:creationId xmlns:a16="http://schemas.microsoft.com/office/drawing/2014/main" id="{5E276E93-30D4-428F-9DD8-B3F40765D4F9}"/>
                  </a:ext>
                </a:extLst>
              </p:cNvPr>
              <p:cNvSpPr txBox="1">
                <a:spLocks noRot="1" noChangeAspect="1" noMove="1" noResize="1" noEditPoints="1" noAdjustHandles="1" noChangeArrowheads="1" noChangeShapeType="1" noTextEdit="1"/>
              </p:cNvSpPr>
              <p:nvPr/>
            </p:nvSpPr>
            <p:spPr>
              <a:xfrm>
                <a:off x="2147482" y="3610012"/>
                <a:ext cx="3280706" cy="414281"/>
              </a:xfrm>
              <a:prstGeom prst="rect">
                <a:avLst/>
              </a:prstGeom>
              <a:blipFill>
                <a:blip r:embed="rId6"/>
                <a:stretch>
                  <a:fillRect b="-10294"/>
                </a:stretch>
              </a:blipFill>
            </p:spPr>
            <p:txBody>
              <a:bodyPr/>
              <a:lstStyle/>
              <a:p>
                <a:r>
                  <a:rPr lang="zh-CN" altLang="en-US">
                    <a:noFill/>
                  </a:rPr>
                  <a:t> </a:t>
                </a:r>
              </a:p>
            </p:txBody>
          </p:sp>
        </mc:Fallback>
      </mc:AlternateContent>
      <p:sp>
        <p:nvSpPr>
          <p:cNvPr id="25" name="Text Box 3">
            <a:extLst>
              <a:ext uri="{FF2B5EF4-FFF2-40B4-BE49-F238E27FC236}">
                <a16:creationId xmlns:a16="http://schemas.microsoft.com/office/drawing/2014/main" id="{72B81E18-873B-4951-A7E8-9DDB4DC74AEB}"/>
              </a:ext>
            </a:extLst>
          </p:cNvPr>
          <p:cNvSpPr txBox="1"/>
          <p:nvPr/>
        </p:nvSpPr>
        <p:spPr>
          <a:xfrm>
            <a:off x="328121" y="3496860"/>
            <a:ext cx="1442842" cy="460375"/>
          </a:xfrm>
          <a:prstGeom prst="rect">
            <a:avLst/>
          </a:prstGeom>
          <a:noFill/>
        </p:spPr>
        <p:txBody>
          <a:bodyPr wrap="square" rtlCol="0">
            <a:spAutoFit/>
          </a:bodyPr>
          <a:lstStyle/>
          <a:p>
            <a:r>
              <a:rPr lang="zh-CN" altLang="en-US" sz="2400" dirty="0"/>
              <a:t>背景场：</a:t>
            </a:r>
          </a:p>
        </p:txBody>
      </p:sp>
      <p:sp>
        <p:nvSpPr>
          <p:cNvPr id="26" name="Text Box 3">
            <a:extLst>
              <a:ext uri="{FF2B5EF4-FFF2-40B4-BE49-F238E27FC236}">
                <a16:creationId xmlns:a16="http://schemas.microsoft.com/office/drawing/2014/main" id="{D01DB1D5-5FC6-4F6E-AAE2-2F0EC0B7D020}"/>
              </a:ext>
            </a:extLst>
          </p:cNvPr>
          <p:cNvSpPr txBox="1"/>
          <p:nvPr/>
        </p:nvSpPr>
        <p:spPr>
          <a:xfrm>
            <a:off x="187838" y="2985116"/>
            <a:ext cx="1762882" cy="461665"/>
          </a:xfrm>
          <a:prstGeom prst="rect">
            <a:avLst/>
          </a:prstGeom>
          <a:noFill/>
        </p:spPr>
        <p:txBody>
          <a:bodyPr wrap="square" rtlCol="0">
            <a:spAutoFit/>
          </a:bodyPr>
          <a:lstStyle/>
          <a:p>
            <a:r>
              <a:rPr lang="zh-CN" altLang="en-US" sz="2400" dirty="0"/>
              <a:t>实际声压场：</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E0E135B-9A93-47C6-8E66-7166017ED9F3}"/>
                  </a:ext>
                </a:extLst>
              </p:cNvPr>
              <p:cNvSpPr txBox="1"/>
              <p:nvPr/>
            </p:nvSpPr>
            <p:spPr>
              <a:xfrm>
                <a:off x="1272928" y="4208775"/>
                <a:ext cx="7657712"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m:t>
                          </m:r>
                        </m:e>
                        <m:sub>
                          <m:r>
                            <a:rPr lang="en-US" altLang="zh-CN" sz="1800" i="1">
                              <a:latin typeface="Cambria Math" panose="02040503050406030204" pitchFamily="18" charset="0"/>
                              <a:cs typeface="DejaVu Math TeX Gyre" panose="02000503000000000000" charset="0"/>
                            </a:rPr>
                            <m:t>𝑥𝑥</m:t>
                          </m:r>
                        </m:sub>
                      </m:sSub>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sSub>
                        <m:sSubPr>
                          <m:ctrlPr>
                            <a:rPr lang="en-US" altLang="zh-CN" sz="1800" i="1">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𝑝</m:t>
                          </m:r>
                          <m:r>
                            <a:rPr lang="en-US" altLang="zh-CN" sz="1800" b="0" i="1" smtClean="0">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𝐺</m:t>
                          </m:r>
                          <m:r>
                            <a:rPr lang="en-US" altLang="zh-CN" sz="1800" b="0" i="1" smtClean="0">
                              <a:latin typeface="Cambria Math" panose="02040503050406030204" pitchFamily="18" charset="0"/>
                              <a:cs typeface="DejaVu Math TeX Gyre" panose="02000503000000000000" charset="0"/>
                            </a:rPr>
                            <m:t>)</m:t>
                          </m:r>
                        </m:e>
                        <m:sub>
                          <m:r>
                            <a:rPr lang="en-US" altLang="zh-CN" sz="1800" i="1">
                              <a:latin typeface="Cambria Math" panose="02040503050406030204" pitchFamily="18" charset="0"/>
                              <a:cs typeface="DejaVu Math TeX Gyre" panose="02000503000000000000" charset="0"/>
                            </a:rPr>
                            <m:t>𝑦𝑦</m:t>
                          </m:r>
                        </m:sub>
                      </m:sSub>
                      <m:r>
                        <a:rPr lang="en-US" altLang="zh-CN" sz="1800" b="0" i="1" smtClean="0">
                          <a:latin typeface="Cambria Math" panose="02040503050406030204" pitchFamily="18" charset="0"/>
                          <a:cs typeface="DejaVu Math TeX Gyre" panose="02000503000000000000"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𝑘</m:t>
                          </m:r>
                        </m:e>
                        <m:sup>
                          <m:r>
                            <a:rPr lang="en-US" altLang="zh-CN" sz="1800" b="0" i="1" smtClean="0">
                              <a:latin typeface="Cambria Math" panose="02040503050406030204" pitchFamily="18" charset="0"/>
                            </a:rPr>
                            <m:t>2</m:t>
                          </m:r>
                        </m:sup>
                      </m:sSup>
                      <m:d>
                        <m:dPr>
                          <m:ctrlPr>
                            <a:rPr lang="en-US" altLang="zh-CN" sz="1800" b="0" i="1" smtClean="0">
                              <a:latin typeface="Cambria Math" panose="02040503050406030204" pitchFamily="18" charset="0"/>
                            </a:rPr>
                          </m:ctrlPr>
                        </m:dPr>
                        <m:e>
                          <m:r>
                            <a:rPr lang="zh-CN" altLang="en-US" i="1">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e>
                      </m:d>
                      <m:r>
                        <a:rPr lang="en-US" altLang="zh-CN" sz="1800" b="0" i="1" smtClean="0">
                          <a:latin typeface="Cambria Math" panose="02040503050406030204" pitchFamily="18"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𝑥𝑥</m:t>
                          </m:r>
                        </m:sub>
                      </m:sSub>
                      <m:r>
                        <a:rPr lang="en-US" altLang="zh-CN" b="0" i="1" smtClean="0">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𝑦𝑦</m:t>
                          </m:r>
                        </m:sub>
                      </m:sSub>
                      <m:r>
                        <a:rPr lang="en-US" altLang="zh-CN" b="0" i="1" smtClean="0">
                          <a:latin typeface="Cambria Math" panose="02040503050406030204" pitchFamily="18" charset="0"/>
                          <a:cs typeface="DejaVu Math TeX Gyre" panose="02000503000000000000"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r>
                        <a:rPr lang="en-US" altLang="zh-CN" i="1">
                          <a:latin typeface="Cambria Math" panose="02040503050406030204" pitchFamily="18" charset="0"/>
                        </a:rPr>
                        <m:t>𝐺</m:t>
                      </m:r>
                      <m:r>
                        <a:rPr lang="en-US" altLang="zh-CN" sz="1800" i="1">
                          <a:latin typeface="Cambria Math" panose="02040503050406030204" pitchFamily="18" charset="0"/>
                          <a:cs typeface="DejaVu Math TeX Gyre" panose="02000503000000000000" charset="0"/>
                        </a:rPr>
                        <m:t>=</m:t>
                      </m:r>
                      <m:r>
                        <a:rPr lang="zh-CN" altLang="en-US" i="1">
                          <a:latin typeface="Cambria Math" panose="02040503050406030204" pitchFamily="18" charset="0"/>
                        </a:rPr>
                        <m:t>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𝑟</m:t>
                          </m:r>
                        </m:e>
                        <m:sub>
                          <m:r>
                            <a:rPr lang="en-US" altLang="zh-CN" i="1">
                              <a:latin typeface="Cambria Math" panose="02040503050406030204" pitchFamily="18" charset="0"/>
                            </a:rPr>
                            <m:t>0</m:t>
                          </m:r>
                        </m:sub>
                      </m:sSub>
                      <m:r>
                        <a:rPr lang="en-US" altLang="zh-CN" i="1">
                          <a:latin typeface="Cambria Math" panose="02040503050406030204" pitchFamily="18" charset="0"/>
                        </a:rPr>
                        <m:t>)</m:t>
                      </m:r>
                    </m:oMath>
                  </m:oMathPara>
                </a14:m>
                <a:endParaRPr lang="zh-CN" altLang="en-US" dirty="0"/>
              </a:p>
            </p:txBody>
          </p:sp>
        </mc:Choice>
        <mc:Fallback xmlns="">
          <p:sp>
            <p:nvSpPr>
              <p:cNvPr id="27" name="文本框 26">
                <a:extLst>
                  <a:ext uri="{FF2B5EF4-FFF2-40B4-BE49-F238E27FC236}">
                    <a16:creationId xmlns:a16="http://schemas.microsoft.com/office/drawing/2014/main" id="{3E0E135B-9A93-47C6-8E66-7166017ED9F3}"/>
                  </a:ext>
                </a:extLst>
              </p:cNvPr>
              <p:cNvSpPr txBox="1">
                <a:spLocks noRot="1" noChangeAspect="1" noMove="1" noResize="1" noEditPoints="1" noAdjustHandles="1" noChangeArrowheads="1" noChangeShapeType="1" noTextEdit="1"/>
              </p:cNvSpPr>
              <p:nvPr/>
            </p:nvSpPr>
            <p:spPr>
              <a:xfrm>
                <a:off x="1272928" y="4208775"/>
                <a:ext cx="7657712" cy="414281"/>
              </a:xfrm>
              <a:prstGeom prst="rect">
                <a:avLst/>
              </a:prstGeom>
              <a:blipFill>
                <a:blip r:embed="rId7"/>
                <a:stretch>
                  <a:fillRect b="-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D43FD4D-A118-456E-B6C4-F7ECFD79AA07}"/>
                  </a:ext>
                </a:extLst>
              </p:cNvPr>
              <p:cNvSpPr txBox="1"/>
              <p:nvPr/>
            </p:nvSpPr>
            <p:spPr>
              <a:xfrm>
                <a:off x="861632" y="4623791"/>
                <a:ext cx="7657712"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m:t>
                          </m:r>
                        </m:e>
                        <m:sub>
                          <m:r>
                            <a:rPr lang="en-US" altLang="zh-CN" sz="1800" i="1">
                              <a:latin typeface="Cambria Math" panose="02040503050406030204" pitchFamily="18" charset="0"/>
                              <a:cs typeface="DejaVu Math TeX Gyre" panose="02000503000000000000" charset="0"/>
                            </a:rPr>
                            <m:t>𝑥𝑥</m:t>
                          </m:r>
                        </m:sub>
                      </m:sSub>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sSub>
                        <m:sSubPr>
                          <m:ctrlPr>
                            <a:rPr lang="en-US" altLang="zh-CN" sz="1800" i="1">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𝑝</m:t>
                          </m:r>
                          <m:r>
                            <a:rPr lang="en-US" altLang="zh-CN" sz="1800" b="0" i="1" smtClean="0">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𝐺</m:t>
                          </m:r>
                          <m:r>
                            <a:rPr lang="en-US" altLang="zh-CN" sz="1800" b="0" i="1" smtClean="0">
                              <a:latin typeface="Cambria Math" panose="02040503050406030204" pitchFamily="18" charset="0"/>
                              <a:cs typeface="DejaVu Math TeX Gyre" panose="02000503000000000000" charset="0"/>
                            </a:rPr>
                            <m:t>)</m:t>
                          </m:r>
                        </m:e>
                        <m:sub>
                          <m:r>
                            <a:rPr lang="en-US" altLang="zh-CN" sz="1800" i="1">
                              <a:latin typeface="Cambria Math" panose="02040503050406030204" pitchFamily="18" charset="0"/>
                              <a:cs typeface="DejaVu Math TeX Gyre" panose="02000503000000000000" charset="0"/>
                            </a:rPr>
                            <m:t>𝑦𝑦</m:t>
                          </m:r>
                        </m:sub>
                      </m:sSub>
                      <m:r>
                        <a:rPr lang="en-US" altLang="zh-CN" sz="1800" b="0" i="1" smtClean="0">
                          <a:latin typeface="Cambria Math" panose="02040503050406030204" pitchFamily="18" charset="0"/>
                          <a:cs typeface="DejaVu Math TeX Gyre" panose="02000503000000000000"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𝑘</m:t>
                          </m:r>
                        </m:e>
                        <m:sup>
                          <m:r>
                            <a:rPr lang="en-US" altLang="zh-CN" sz="1800" b="0" i="1" smtClean="0">
                              <a:latin typeface="Cambria Math" panose="02040503050406030204" pitchFamily="18" charset="0"/>
                            </a:rPr>
                            <m:t>2</m:t>
                          </m:r>
                        </m:sup>
                      </m:sSup>
                      <m:d>
                        <m:dPr>
                          <m:ctrlPr>
                            <a:rPr lang="en-US" altLang="zh-CN" sz="1800" b="0" i="1" smtClean="0">
                              <a:latin typeface="Cambria Math" panose="02040503050406030204" pitchFamily="18" charset="0"/>
                            </a:rPr>
                          </m:ctrlPr>
                        </m:dPr>
                        <m:e>
                          <m:r>
                            <a:rPr lang="zh-CN" altLang="en-US" i="1">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e>
                      </m:d>
                      <m:r>
                        <a:rPr lang="en-US" altLang="zh-CN" sz="1800" b="0" i="1" smtClean="0">
                          <a:latin typeface="Cambria Math" panose="02040503050406030204" pitchFamily="18"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𝑥𝑥</m:t>
                          </m:r>
                        </m:sub>
                      </m:sSub>
                      <m:r>
                        <a:rPr lang="en-US" altLang="zh-CN" b="0" i="1" smtClean="0">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𝑦𝑦</m:t>
                          </m:r>
                        </m:sub>
                      </m:sSub>
                      <m:r>
                        <a:rPr lang="en-US" altLang="zh-CN" b="0" i="1" smtClean="0">
                          <a:latin typeface="Cambria Math" panose="02040503050406030204" pitchFamily="18" charset="0"/>
                          <a:cs typeface="DejaVu Math TeX Gyre" panose="02000503000000000000"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r>
                        <a:rPr lang="en-US" altLang="zh-CN" i="1">
                          <a:latin typeface="Cambria Math" panose="02040503050406030204" pitchFamily="18" charset="0"/>
                        </a:rPr>
                        <m:t>𝐺</m:t>
                      </m:r>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0</m:t>
                      </m:r>
                    </m:oMath>
                  </m:oMathPara>
                </a14:m>
                <a:endParaRPr lang="zh-CN" altLang="en-US" dirty="0"/>
              </a:p>
            </p:txBody>
          </p:sp>
        </mc:Choice>
        <mc:Fallback xmlns="">
          <p:sp>
            <p:nvSpPr>
              <p:cNvPr id="29" name="文本框 28">
                <a:extLst>
                  <a:ext uri="{FF2B5EF4-FFF2-40B4-BE49-F238E27FC236}">
                    <a16:creationId xmlns:a16="http://schemas.microsoft.com/office/drawing/2014/main" id="{7D43FD4D-A118-456E-B6C4-F7ECFD79AA07}"/>
                  </a:ext>
                </a:extLst>
              </p:cNvPr>
              <p:cNvSpPr txBox="1">
                <a:spLocks noRot="1" noChangeAspect="1" noMove="1" noResize="1" noEditPoints="1" noAdjustHandles="1" noChangeArrowheads="1" noChangeShapeType="1" noTextEdit="1"/>
              </p:cNvSpPr>
              <p:nvPr/>
            </p:nvSpPr>
            <p:spPr>
              <a:xfrm>
                <a:off x="861632" y="4623791"/>
                <a:ext cx="7657712" cy="414281"/>
              </a:xfrm>
              <a:prstGeom prst="rect">
                <a:avLst/>
              </a:prstGeom>
              <a:blipFill>
                <a:blip r:embed="rId8"/>
                <a:stretch>
                  <a:fillRect b="-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9EB36A48-7C87-40D8-8BE4-578E33D8BC6F}"/>
                  </a:ext>
                </a:extLst>
              </p:cNvPr>
              <p:cNvSpPr txBox="1"/>
              <p:nvPr/>
            </p:nvSpPr>
            <p:spPr>
              <a:xfrm>
                <a:off x="861632" y="5080778"/>
                <a:ext cx="7657712"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m:t>
                          </m:r>
                        </m:e>
                        <m:sub>
                          <m:r>
                            <a:rPr lang="en-US" altLang="zh-CN" sz="1800" i="1">
                              <a:latin typeface="Cambria Math" panose="02040503050406030204" pitchFamily="18" charset="0"/>
                              <a:cs typeface="DejaVu Math TeX Gyre" panose="02000503000000000000" charset="0"/>
                            </a:rPr>
                            <m:t>𝑥𝑥</m:t>
                          </m:r>
                        </m:sub>
                      </m:sSub>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sSub>
                        <m:sSubPr>
                          <m:ctrlPr>
                            <a:rPr lang="en-US" altLang="zh-CN" sz="1800" i="1">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𝑝</m:t>
                          </m:r>
                          <m:r>
                            <a:rPr lang="en-US" altLang="zh-CN" sz="1800" b="0" i="1" smtClean="0">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𝐺</m:t>
                          </m:r>
                          <m:r>
                            <a:rPr lang="en-US" altLang="zh-CN" sz="1800" b="0" i="1" smtClean="0">
                              <a:latin typeface="Cambria Math" panose="02040503050406030204" pitchFamily="18" charset="0"/>
                              <a:cs typeface="DejaVu Math TeX Gyre" panose="02000503000000000000" charset="0"/>
                            </a:rPr>
                            <m:t>)</m:t>
                          </m:r>
                        </m:e>
                        <m:sub>
                          <m:r>
                            <a:rPr lang="en-US" altLang="zh-CN" sz="1800" i="1">
                              <a:latin typeface="Cambria Math" panose="02040503050406030204" pitchFamily="18" charset="0"/>
                              <a:cs typeface="DejaVu Math TeX Gyre" panose="02000503000000000000" charset="0"/>
                            </a:rPr>
                            <m:t>𝑦𝑦</m:t>
                          </m:r>
                        </m:sub>
                      </m:sSub>
                      <m:r>
                        <a:rPr lang="en-US" altLang="zh-CN" sz="1800" b="0" i="1" smtClean="0">
                          <a:latin typeface="Cambria Math" panose="02040503050406030204" pitchFamily="18" charset="0"/>
                          <a:cs typeface="DejaVu Math TeX Gyre" panose="02000503000000000000"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𝑘</m:t>
                          </m:r>
                        </m:e>
                        <m:sup>
                          <m:r>
                            <a:rPr lang="en-US" altLang="zh-CN" sz="1800" b="0" i="1" smtClean="0">
                              <a:latin typeface="Cambria Math" panose="02040503050406030204" pitchFamily="18" charset="0"/>
                            </a:rPr>
                            <m:t>2</m:t>
                          </m:r>
                        </m:sup>
                      </m:sSup>
                      <m:d>
                        <m:dPr>
                          <m:ctrlPr>
                            <a:rPr lang="en-US" altLang="zh-CN" sz="1800" b="0" i="1" smtClean="0">
                              <a:latin typeface="Cambria Math" panose="02040503050406030204" pitchFamily="18" charset="0"/>
                            </a:rPr>
                          </m:ctrlPr>
                        </m:dPr>
                        <m:e>
                          <m:r>
                            <a:rPr lang="zh-CN" altLang="en-US" i="1">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e>
                      </m:d>
                      <m:r>
                        <a:rPr lang="en-US" altLang="zh-CN" sz="1800" b="0" i="1" smtClean="0">
                          <a:latin typeface="Cambria Math" panose="02040503050406030204" pitchFamily="18"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𝑥𝑥</m:t>
                          </m:r>
                        </m:sub>
                      </m:sSub>
                      <m:r>
                        <a:rPr lang="en-US" altLang="zh-CN" b="0" i="1" smtClean="0">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𝑦𝑦</m:t>
                          </m:r>
                        </m:sub>
                      </m:sSub>
                      <m:r>
                        <a:rPr lang="en-US" altLang="zh-CN" b="0" i="1" smtClean="0">
                          <a:latin typeface="Cambria Math" panose="02040503050406030204" pitchFamily="18" charset="0"/>
                          <a:cs typeface="DejaVu Math TeX Gyre" panose="02000503000000000000"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r>
                        <a:rPr lang="en-US" altLang="zh-CN" i="1">
                          <a:latin typeface="Cambria Math" panose="02040503050406030204" pitchFamily="18" charset="0"/>
                        </a:rPr>
                        <m:t>𝐺</m:t>
                      </m:r>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0</m:t>
                      </m:r>
                    </m:oMath>
                  </m:oMathPara>
                </a14:m>
                <a:endParaRPr lang="zh-CN" altLang="en-US" dirty="0"/>
              </a:p>
            </p:txBody>
          </p:sp>
        </mc:Choice>
        <mc:Fallback xmlns="">
          <p:sp>
            <p:nvSpPr>
              <p:cNvPr id="30" name="文本框 29">
                <a:extLst>
                  <a:ext uri="{FF2B5EF4-FFF2-40B4-BE49-F238E27FC236}">
                    <a16:creationId xmlns:a16="http://schemas.microsoft.com/office/drawing/2014/main" id="{9EB36A48-7C87-40D8-8BE4-578E33D8BC6F}"/>
                  </a:ext>
                </a:extLst>
              </p:cNvPr>
              <p:cNvSpPr txBox="1">
                <a:spLocks noRot="1" noChangeAspect="1" noMove="1" noResize="1" noEditPoints="1" noAdjustHandles="1" noChangeArrowheads="1" noChangeShapeType="1" noTextEdit="1"/>
              </p:cNvSpPr>
              <p:nvPr/>
            </p:nvSpPr>
            <p:spPr>
              <a:xfrm>
                <a:off x="861632" y="5080778"/>
                <a:ext cx="7657712" cy="414281"/>
              </a:xfrm>
              <a:prstGeom prst="rect">
                <a:avLst/>
              </a:prstGeom>
              <a:blipFill>
                <a:blip r:embed="rId9"/>
                <a:stretch>
                  <a:fillRect b="-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 Box 2">
                <a:extLst>
                  <a:ext uri="{FF2B5EF4-FFF2-40B4-BE49-F238E27FC236}">
                    <a16:creationId xmlns:a16="http://schemas.microsoft.com/office/drawing/2014/main" id="{7CE57289-12C5-4A9B-9EB3-70AA212435C2}"/>
                  </a:ext>
                </a:extLst>
              </p:cNvPr>
              <p:cNvSpPr txBox="1"/>
              <p:nvPr/>
            </p:nvSpPr>
            <p:spPr>
              <a:xfrm>
                <a:off x="1486596" y="5495059"/>
                <a:ext cx="4287969" cy="419923"/>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zh-CN" altLang="en-US" i="1">
                              <a:latin typeface="Cambria Math" panose="02040503050406030204" pitchFamily="18" charset="0"/>
                            </a:rPr>
                            <m:t>𝛿</m:t>
                          </m:r>
                          <m:r>
                            <a:rPr lang="en-US" altLang="zh-CN" i="1">
                              <a:latin typeface="Cambria Math" panose="02040503050406030204" pitchFamily="18" charset="0"/>
                            </a:rPr>
                            <m:t>𝑝</m:t>
                          </m:r>
                        </m:e>
                        <m:sub>
                          <m:r>
                            <a:rPr lang="en-US" altLang="zh-CN" i="1">
                              <a:latin typeface="Cambria Math" panose="02040503050406030204" pitchFamily="18" charset="0"/>
                              <a:cs typeface="DejaVu Math TeX Gyre" panose="02000503000000000000" charset="0"/>
                            </a:rPr>
                            <m:t>𝑥𝑥</m:t>
                          </m:r>
                        </m:sub>
                      </m:sSub>
                      <m:r>
                        <a:rPr lang="en-US" altLang="zh-CN" i="1">
                          <a:latin typeface="Cambria Math" panose="02040503050406030204" pitchFamily="18" charset="0"/>
                          <a:cs typeface="DejaVu Math TeX Gyre" panose="02000503000000000000" charset="0"/>
                        </a:rPr>
                        <m:t>+</m:t>
                      </m:r>
                      <m:r>
                        <a:rPr lang="zh-CN" altLang="en-US" i="1">
                          <a:latin typeface="Cambria Math" panose="02040503050406030204" pitchFamily="18" charset="0"/>
                        </a:rPr>
                        <m:t>𝛿</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𝑝</m:t>
                          </m:r>
                        </m:e>
                        <m:sub>
                          <m:r>
                            <a:rPr lang="en-US" altLang="zh-CN" i="1">
                              <a:latin typeface="Cambria Math" panose="02040503050406030204" pitchFamily="18" charset="0"/>
                              <a:cs typeface="DejaVu Math TeX Gyre" panose="02000503000000000000" charset="0"/>
                            </a:rPr>
                            <m:t>𝑦𝑦</m:t>
                          </m:r>
                        </m:sub>
                      </m:sSub>
                      <m:r>
                        <a:rPr lang="en-US" altLang="zh-CN" i="1">
                          <a:latin typeface="Cambria Math" panose="02040503050406030204" pitchFamily="18" charset="0"/>
                          <a:cs typeface="DejaVu Math TeX Gyre" panose="02000503000000000000"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𝑘</m:t>
                          </m:r>
                        </m:e>
                        <m:sup>
                          <m:r>
                            <a:rPr lang="en-US" altLang="zh-CN" i="1">
                              <a:latin typeface="Cambria Math" panose="02040503050406030204" pitchFamily="18" charset="0"/>
                            </a:rPr>
                            <m:t>2</m:t>
                          </m:r>
                        </m:sup>
                      </m:sSup>
                      <m:r>
                        <a:rPr lang="zh-CN" altLang="en-US" i="1">
                          <a:latin typeface="Cambria Math" panose="02040503050406030204" pitchFamily="18" charset="0"/>
                        </a:rPr>
                        <m:t>𝛿</m:t>
                      </m:r>
                      <m:r>
                        <a:rPr lang="en-US" altLang="zh-CN" i="1">
                          <a:latin typeface="Cambria Math" panose="02040503050406030204" pitchFamily="18" charset="0"/>
                        </a:rPr>
                        <m:t>𝑝</m:t>
                      </m:r>
                      <m:r>
                        <a:rPr lang="en-US" altLang="zh-CN" i="1">
                          <a:latin typeface="Cambria Math" panose="02040503050406030204" pitchFamily="18" charset="0"/>
                        </a:rPr>
                        <m:t>+</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𝑘</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e>
                      </m:d>
                      <m:r>
                        <a:rPr lang="en-US" altLang="zh-CN" i="1">
                          <a:latin typeface="Cambria Math" panose="02040503050406030204" pitchFamily="18" charset="0"/>
                          <a:cs typeface="DejaVu Math TeX Gyre" panose="02000503000000000000" charset="0"/>
                        </a:rPr>
                        <m:t>𝐺</m:t>
                      </m:r>
                      <m:r>
                        <a:rPr lang="en-US" altLang="zh-CN" i="1">
                          <a:latin typeface="Cambria Math" panose="02040503050406030204" pitchFamily="18" charset="0"/>
                        </a:rPr>
                        <m:t> </m:t>
                      </m:r>
                      <m:r>
                        <a:rPr lang="en-US" altLang="zh-CN" i="1">
                          <a:latin typeface="Cambria Math" panose="02040503050406030204" pitchFamily="18" charset="0"/>
                          <a:cs typeface="DejaVu Math TeX Gyre" panose="02000503000000000000" charset="0"/>
                        </a:rPr>
                        <m:t>=0</m:t>
                      </m:r>
                    </m:oMath>
                  </m:oMathPara>
                </a14:m>
                <a:endParaRPr lang="en-US" altLang="en-US" i="1" dirty="0">
                  <a:latin typeface="DejaVu Math TeX Gyre" panose="02000503000000000000" charset="0"/>
                  <a:cs typeface="DejaVu Math TeX Gyre" panose="02000503000000000000" charset="0"/>
                </a:endParaRPr>
              </a:p>
            </p:txBody>
          </p:sp>
        </mc:Choice>
        <mc:Fallback xmlns="">
          <p:sp>
            <p:nvSpPr>
              <p:cNvPr id="32" name="Text Box 2">
                <a:extLst>
                  <a:ext uri="{FF2B5EF4-FFF2-40B4-BE49-F238E27FC236}">
                    <a16:creationId xmlns:a16="http://schemas.microsoft.com/office/drawing/2014/main" id="{7CE57289-12C5-4A9B-9EB3-70AA212435C2}"/>
                  </a:ext>
                </a:extLst>
              </p:cNvPr>
              <p:cNvSpPr txBox="1">
                <a:spLocks noRot="1" noChangeAspect="1" noMove="1" noResize="1" noEditPoints="1" noAdjustHandles="1" noChangeArrowheads="1" noChangeShapeType="1" noTextEdit="1"/>
              </p:cNvSpPr>
              <p:nvPr/>
            </p:nvSpPr>
            <p:spPr>
              <a:xfrm>
                <a:off x="1486596" y="5495059"/>
                <a:ext cx="4287969" cy="419923"/>
              </a:xfrm>
              <a:prstGeom prst="rect">
                <a:avLst/>
              </a:prstGeom>
              <a:blipFill>
                <a:blip r:embed="rId10"/>
                <a:stretch>
                  <a:fillRect b="-10145"/>
                </a:stretch>
              </a:blipFill>
            </p:spPr>
            <p:txBody>
              <a:bodyPr/>
              <a:lstStyle/>
              <a:p>
                <a:r>
                  <a:rPr lang="zh-CN" altLang="en-US">
                    <a:noFill/>
                  </a:rPr>
                  <a:t> </a:t>
                </a:r>
              </a:p>
            </p:txBody>
          </p:sp>
        </mc:Fallback>
      </mc:AlternateContent>
      <p:sp>
        <p:nvSpPr>
          <p:cNvPr id="33" name="TextBox 57">
            <a:extLst>
              <a:ext uri="{FF2B5EF4-FFF2-40B4-BE49-F238E27FC236}">
                <a16:creationId xmlns:a16="http://schemas.microsoft.com/office/drawing/2014/main" id="{FB61011D-B107-4E64-975A-D73388E22C4A}"/>
              </a:ext>
            </a:extLst>
          </p:cNvPr>
          <p:cNvSpPr txBox="1"/>
          <p:nvPr/>
        </p:nvSpPr>
        <p:spPr>
          <a:xfrm>
            <a:off x="1904123" y="6004654"/>
            <a:ext cx="3416320" cy="369332"/>
          </a:xfrm>
          <a:prstGeom prst="rect">
            <a:avLst/>
          </a:prstGeom>
          <a:noFill/>
        </p:spPr>
        <p:txBody>
          <a:bodyPr wrap="none" rtlCol="0">
            <a:spAutoFit/>
          </a:bodyPr>
          <a:lstStyle/>
          <a:p>
            <a:r>
              <a:rPr lang="zh-CN" altLang="en-US" dirty="0">
                <a:solidFill>
                  <a:schemeClr val="accent1">
                    <a:lumMod val="50000"/>
                  </a:schemeClr>
                </a:solidFill>
              </a:rPr>
              <a:t>意义在于声速和频率带来的扰动</a:t>
            </a:r>
          </a:p>
        </p:txBody>
      </p:sp>
    </p:spTree>
    <p:extLst>
      <p:ext uri="{BB962C8B-B14F-4D97-AF65-F5344CB8AC3E}">
        <p14:creationId xmlns:p14="http://schemas.microsoft.com/office/powerpoint/2010/main" val="2508980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mc:AlternateContent xmlns:mc="http://schemas.openxmlformats.org/markup-compatibility/2006" xmlns:a14="http://schemas.microsoft.com/office/drawing/2010/main">
        <mc:Choice Requires="a14">
          <p:sp>
            <p:nvSpPr>
              <p:cNvPr id="5" name="Text Box 2">
                <a:extLst>
                  <a:ext uri="{FF2B5EF4-FFF2-40B4-BE49-F238E27FC236}">
                    <a16:creationId xmlns:a16="http://schemas.microsoft.com/office/drawing/2014/main" id="{432CCBDA-3B4F-4611-848F-CBE112FA8D14}"/>
                  </a:ext>
                </a:extLst>
              </p:cNvPr>
              <p:cNvSpPr txBox="1"/>
              <p:nvPr/>
            </p:nvSpPr>
            <p:spPr>
              <a:xfrm>
                <a:off x="2175067" y="736323"/>
                <a:ext cx="6243889" cy="529184"/>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DejaVu Math TeX Gyre" panose="02000503000000000000" charset="0"/>
                            </a:rPr>
                          </m:ctrlPr>
                        </m:sSub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1</m:t>
                              </m:r>
                            </m:sub>
                          </m:sSub>
                          <m:r>
                            <a:rPr lang="zh-CN" altLang="en-US" sz="2400" i="1">
                              <a:latin typeface="Cambria Math" panose="02040503050406030204" pitchFamily="18" charset="0"/>
                            </a:rPr>
                            <m:t>𝛿</m:t>
                          </m:r>
                          <m:r>
                            <a:rPr lang="en-US" altLang="zh-CN" sz="2400" i="1">
                              <a:latin typeface="Cambria Math" panose="02040503050406030204" pitchFamily="18" charset="0"/>
                            </a:rPr>
                            <m:t>𝑝</m:t>
                          </m:r>
                        </m:e>
                        <m:sub>
                          <m:r>
                            <a:rPr lang="en-US" altLang="zh-CN" sz="2400" i="1">
                              <a:latin typeface="Cambria Math" panose="02040503050406030204" pitchFamily="18" charset="0"/>
                              <a:cs typeface="DejaVu Math TeX Gyre" panose="02000503000000000000" charset="0"/>
                            </a:rPr>
                            <m:t>𝑥𝑥</m:t>
                          </m:r>
                        </m:sub>
                      </m:sSub>
                      <m:r>
                        <a:rPr lang="en-US" altLang="zh-CN" sz="2400" i="1">
                          <a:latin typeface="Cambria Math" panose="02040503050406030204" pitchFamily="18" charset="0"/>
                          <a:cs typeface="DejaVu Math TeX Gyre" panose="02000503000000000000"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2</m:t>
                          </m:r>
                        </m:sub>
                      </m:sSub>
                      <m:r>
                        <a:rPr lang="zh-CN" altLang="en-US" sz="2400" i="1">
                          <a:latin typeface="Cambria Math" panose="02040503050406030204" pitchFamily="18" charset="0"/>
                        </a:rPr>
                        <m:t>𝛿</m:t>
                      </m:r>
                      <m:sSub>
                        <m:sSubPr>
                          <m:ctrlPr>
                            <a:rPr lang="en-US" altLang="zh-CN" sz="2400" i="1">
                              <a:latin typeface="Cambria Math" panose="02040503050406030204" pitchFamily="18" charset="0"/>
                              <a:cs typeface="DejaVu Math TeX Gyre" panose="02000503000000000000" charset="0"/>
                            </a:rPr>
                          </m:ctrlPr>
                        </m:sSubPr>
                        <m:e>
                          <m:r>
                            <a:rPr lang="en-US" altLang="zh-CN" sz="2400" i="1">
                              <a:latin typeface="Cambria Math" panose="02040503050406030204" pitchFamily="18" charset="0"/>
                              <a:cs typeface="DejaVu Math TeX Gyre" panose="02000503000000000000" charset="0"/>
                            </a:rPr>
                            <m:t>𝑝</m:t>
                          </m:r>
                        </m:e>
                        <m:sub>
                          <m:r>
                            <a:rPr lang="en-US" altLang="zh-CN" sz="2400" i="1">
                              <a:latin typeface="Cambria Math" panose="02040503050406030204" pitchFamily="18" charset="0"/>
                              <a:cs typeface="DejaVu Math TeX Gyre" panose="02000503000000000000" charset="0"/>
                            </a:rPr>
                            <m:t>𝑦𝑦</m:t>
                          </m:r>
                        </m:sub>
                      </m:sSub>
                      <m:r>
                        <a:rPr lang="en-US" altLang="zh-CN" sz="2400" i="1">
                          <a:latin typeface="Cambria Math" panose="02040503050406030204" pitchFamily="18" charset="0"/>
                          <a:cs typeface="DejaVu Math TeX Gyre" panose="02000503000000000000"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zh-CN" altLang="en-US" sz="2400" i="1">
                          <a:latin typeface="Cambria Math" panose="02040503050406030204" pitchFamily="18" charset="0"/>
                        </a:rPr>
                        <m:t>𝛿</m:t>
                      </m:r>
                      <m:r>
                        <a:rPr lang="en-US" altLang="zh-CN" sz="2400" i="1">
                          <a:latin typeface="Cambria Math" panose="02040503050406030204" pitchFamily="18" charset="0"/>
                        </a:rPr>
                        <m:t>𝑝</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𝑘</m:t>
                              </m:r>
                            </m:e>
                            <m:sub>
                              <m:r>
                                <a:rPr lang="en-US" altLang="zh-CN" sz="2400" i="1">
                                  <a:latin typeface="Cambria Math" panose="02040503050406030204" pitchFamily="18" charset="0"/>
                                </a:rPr>
                                <m:t>𝑟𝑒𝑓</m:t>
                              </m:r>
                            </m:sub>
                            <m:sup>
                              <m:r>
                                <a:rPr lang="en-US" altLang="zh-CN" sz="2400" i="1">
                                  <a:latin typeface="Cambria Math" panose="02040503050406030204" pitchFamily="18" charset="0"/>
                                </a:rPr>
                                <m:t>2</m:t>
                              </m:r>
                            </m:sup>
                          </m:sSubSup>
                        </m:e>
                      </m:d>
                      <m:r>
                        <a:rPr lang="en-US" altLang="zh-CN" sz="2400" i="1">
                          <a:latin typeface="Cambria Math" panose="02040503050406030204" pitchFamily="18" charset="0"/>
                          <a:cs typeface="DejaVu Math TeX Gyre" panose="02000503000000000000" charset="0"/>
                        </a:rPr>
                        <m:t>𝐺</m:t>
                      </m:r>
                      <m:r>
                        <a:rPr lang="en-US" altLang="zh-CN" sz="2400" i="1">
                          <a:latin typeface="Cambria Math" panose="02040503050406030204" pitchFamily="18" charset="0"/>
                        </a:rPr>
                        <m:t> </m:t>
                      </m:r>
                      <m:r>
                        <a:rPr lang="en-US" altLang="zh-CN"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5" name="Text Box 2">
                <a:extLst>
                  <a:ext uri="{FF2B5EF4-FFF2-40B4-BE49-F238E27FC236}">
                    <a16:creationId xmlns:a16="http://schemas.microsoft.com/office/drawing/2014/main" id="{432CCBDA-3B4F-4611-848F-CBE112FA8D14}"/>
                  </a:ext>
                </a:extLst>
              </p:cNvPr>
              <p:cNvSpPr txBox="1">
                <a:spLocks noRot="1" noChangeAspect="1" noMove="1" noResize="1" noEditPoints="1" noAdjustHandles="1" noChangeArrowheads="1" noChangeShapeType="1" noTextEdit="1"/>
              </p:cNvSpPr>
              <p:nvPr/>
            </p:nvSpPr>
            <p:spPr>
              <a:xfrm>
                <a:off x="2175067" y="736323"/>
                <a:ext cx="6243889" cy="529184"/>
              </a:xfrm>
              <a:prstGeom prst="rect">
                <a:avLst/>
              </a:prstGeom>
              <a:blipFill>
                <a:blip r:embed="rId3"/>
                <a:stretch>
                  <a:fillRect/>
                </a:stretch>
              </a:blipFill>
            </p:spPr>
            <p:txBody>
              <a:bodyPr/>
              <a:lstStyle/>
              <a:p>
                <a:r>
                  <a:rPr lang="zh-CN" altLang="en-US">
                    <a:noFill/>
                  </a:rPr>
                  <a:t> </a:t>
                </a:r>
              </a:p>
            </p:txBody>
          </p:sp>
        </mc:Fallback>
      </mc:AlternateContent>
      <p:sp>
        <p:nvSpPr>
          <p:cNvPr id="6" name="Text Box 3">
            <a:extLst>
              <a:ext uri="{FF2B5EF4-FFF2-40B4-BE49-F238E27FC236}">
                <a16:creationId xmlns:a16="http://schemas.microsoft.com/office/drawing/2014/main" id="{BA007424-F465-4556-B289-7FE8F9684A57}"/>
              </a:ext>
            </a:extLst>
          </p:cNvPr>
          <p:cNvSpPr txBox="1"/>
          <p:nvPr/>
        </p:nvSpPr>
        <p:spPr>
          <a:xfrm>
            <a:off x="187838" y="808534"/>
            <a:ext cx="3180715" cy="460375"/>
          </a:xfrm>
          <a:prstGeom prst="rect">
            <a:avLst/>
          </a:prstGeom>
          <a:noFill/>
        </p:spPr>
        <p:txBody>
          <a:bodyPr wrap="square" rtlCol="0">
            <a:spAutoFit/>
          </a:bodyPr>
          <a:lstStyle/>
          <a:p>
            <a:r>
              <a:rPr lang="zh-CN" altLang="en-US" sz="2400" dirty="0"/>
              <a:t>控制方程：</a:t>
            </a:r>
          </a:p>
        </p:txBody>
      </p:sp>
      <p:cxnSp>
        <p:nvCxnSpPr>
          <p:cNvPr id="13" name="直接箭头连接符 12">
            <a:extLst>
              <a:ext uri="{FF2B5EF4-FFF2-40B4-BE49-F238E27FC236}">
                <a16:creationId xmlns:a16="http://schemas.microsoft.com/office/drawing/2014/main" id="{FDFDBBC9-9FA5-459F-9ED9-03F13EDF87DE}"/>
              </a:ext>
            </a:extLst>
          </p:cNvPr>
          <p:cNvCxnSpPr>
            <a:cxnSpLocks/>
          </p:cNvCxnSpPr>
          <p:nvPr/>
        </p:nvCxnSpPr>
        <p:spPr bwMode="auto">
          <a:xfrm flipV="1">
            <a:off x="2866186" y="1265507"/>
            <a:ext cx="764395"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14" name="文本框 13">
            <a:extLst>
              <a:ext uri="{FF2B5EF4-FFF2-40B4-BE49-F238E27FC236}">
                <a16:creationId xmlns:a16="http://schemas.microsoft.com/office/drawing/2014/main" id="{2C55D7DC-ACAA-4057-9EA5-C7F11C6646CA}"/>
              </a:ext>
            </a:extLst>
          </p:cNvPr>
          <p:cNvSpPr txBox="1"/>
          <p:nvPr/>
        </p:nvSpPr>
        <p:spPr>
          <a:xfrm>
            <a:off x="2175067" y="1923395"/>
            <a:ext cx="1222744" cy="369332"/>
          </a:xfrm>
          <a:prstGeom prst="rect">
            <a:avLst/>
          </a:prstGeom>
          <a:noFill/>
        </p:spPr>
        <p:txBody>
          <a:bodyPr wrap="square" rtlCol="0">
            <a:spAutoFit/>
          </a:bodyPr>
          <a:lstStyle/>
          <a:p>
            <a:r>
              <a:rPr lang="zh-CN" altLang="en-US" b="1" dirty="0">
                <a:solidFill>
                  <a:srgbClr val="FF0000"/>
                </a:solidFill>
              </a:rPr>
              <a:t>方程系数</a:t>
            </a:r>
          </a:p>
        </p:txBody>
      </p:sp>
      <p:cxnSp>
        <p:nvCxnSpPr>
          <p:cNvPr id="9" name="直接箭头连接符 8">
            <a:extLst>
              <a:ext uri="{FF2B5EF4-FFF2-40B4-BE49-F238E27FC236}">
                <a16:creationId xmlns:a16="http://schemas.microsoft.com/office/drawing/2014/main" id="{38D23F05-CD88-498A-9C24-2BA05591B986}"/>
              </a:ext>
            </a:extLst>
          </p:cNvPr>
          <p:cNvCxnSpPr>
            <a:stCxn id="14" idx="0"/>
          </p:cNvCxnSpPr>
          <p:nvPr/>
        </p:nvCxnSpPr>
        <p:spPr bwMode="auto">
          <a:xfrm flipH="1" flipV="1">
            <a:off x="2529840" y="1265507"/>
            <a:ext cx="256599"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16" name="文本框 15">
            <a:extLst>
              <a:ext uri="{FF2B5EF4-FFF2-40B4-BE49-F238E27FC236}">
                <a16:creationId xmlns:a16="http://schemas.microsoft.com/office/drawing/2014/main" id="{2F864F8E-0AFE-4BA8-8255-79714558D270}"/>
              </a:ext>
            </a:extLst>
          </p:cNvPr>
          <p:cNvSpPr txBox="1"/>
          <p:nvPr/>
        </p:nvSpPr>
        <p:spPr>
          <a:xfrm>
            <a:off x="3397810" y="1926797"/>
            <a:ext cx="1372310" cy="369332"/>
          </a:xfrm>
          <a:prstGeom prst="rect">
            <a:avLst/>
          </a:prstGeom>
          <a:noFill/>
        </p:spPr>
        <p:txBody>
          <a:bodyPr wrap="square" rtlCol="0">
            <a:spAutoFit/>
          </a:bodyPr>
          <a:lstStyle/>
          <a:p>
            <a:r>
              <a:rPr lang="zh-CN" altLang="en-US" b="1" dirty="0">
                <a:solidFill>
                  <a:srgbClr val="FF0000"/>
                </a:solidFill>
              </a:rPr>
              <a:t>声压扰动量</a:t>
            </a:r>
          </a:p>
        </p:txBody>
      </p:sp>
      <p:cxnSp>
        <p:nvCxnSpPr>
          <p:cNvPr id="11" name="直接箭头连接符 10">
            <a:extLst>
              <a:ext uri="{FF2B5EF4-FFF2-40B4-BE49-F238E27FC236}">
                <a16:creationId xmlns:a16="http://schemas.microsoft.com/office/drawing/2014/main" id="{360C7E84-EF10-419E-88F0-50410754B477}"/>
              </a:ext>
            </a:extLst>
          </p:cNvPr>
          <p:cNvCxnSpPr>
            <a:stCxn id="16" idx="0"/>
            <a:endCxn id="5" idx="2"/>
          </p:cNvCxnSpPr>
          <p:nvPr/>
        </p:nvCxnSpPr>
        <p:spPr bwMode="auto">
          <a:xfrm flipV="1">
            <a:off x="4083965" y="1265507"/>
            <a:ext cx="1213047" cy="66129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pic>
        <p:nvPicPr>
          <p:cNvPr id="15" name="图片 14">
            <a:extLst>
              <a:ext uri="{FF2B5EF4-FFF2-40B4-BE49-F238E27FC236}">
                <a16:creationId xmlns:a16="http://schemas.microsoft.com/office/drawing/2014/main" id="{AAD17F69-ABBB-4A17-A913-7FF25FBCB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510" y="2361952"/>
            <a:ext cx="10025934" cy="3759725"/>
          </a:xfrm>
          <a:prstGeom prst="rect">
            <a:avLst/>
          </a:prstGeom>
        </p:spPr>
      </p:pic>
      <p:sp>
        <p:nvSpPr>
          <p:cNvPr id="28" name="TextBox 57">
            <a:extLst>
              <a:ext uri="{FF2B5EF4-FFF2-40B4-BE49-F238E27FC236}">
                <a16:creationId xmlns:a16="http://schemas.microsoft.com/office/drawing/2014/main" id="{5D6DDF6C-53C7-413E-A92C-5C96DF57E42D}"/>
              </a:ext>
            </a:extLst>
          </p:cNvPr>
          <p:cNvSpPr txBox="1"/>
          <p:nvPr/>
        </p:nvSpPr>
        <p:spPr>
          <a:xfrm>
            <a:off x="1383862" y="6217623"/>
            <a:ext cx="8420986" cy="369332"/>
          </a:xfrm>
          <a:prstGeom prst="rect">
            <a:avLst/>
          </a:prstGeom>
          <a:noFill/>
        </p:spPr>
        <p:txBody>
          <a:bodyPr wrap="square" rtlCol="0">
            <a:spAutoFit/>
          </a:bodyPr>
          <a:lstStyle/>
          <a:p>
            <a:pPr algn="ctr"/>
            <a:r>
              <a:rPr lang="zh-CN" altLang="en-US" dirty="0">
                <a:solidFill>
                  <a:schemeClr val="accent1">
                    <a:lumMod val="50000"/>
                  </a:schemeClr>
                </a:solidFill>
                <a:sym typeface="+mn-ea"/>
              </a:rPr>
              <a:t>基于精确</a:t>
            </a:r>
            <a:r>
              <a:rPr lang="en-US" altLang="zh-CN" dirty="0">
                <a:solidFill>
                  <a:schemeClr val="accent1">
                    <a:lumMod val="50000"/>
                  </a:schemeClr>
                </a:solidFill>
                <a:sym typeface="+mn-ea"/>
              </a:rPr>
              <a:t>Green</a:t>
            </a:r>
            <a:r>
              <a:rPr lang="zh-CN" altLang="en-US" dirty="0">
                <a:solidFill>
                  <a:schemeClr val="accent1">
                    <a:lumMod val="50000"/>
                  </a:schemeClr>
                </a:solidFill>
                <a:sym typeface="+mn-ea"/>
              </a:rPr>
              <a:t>函数解和含</a:t>
            </a:r>
            <a:r>
              <a:rPr lang="en-US" altLang="zh-CN" dirty="0">
                <a:solidFill>
                  <a:schemeClr val="accent1">
                    <a:lumMod val="50000"/>
                  </a:schemeClr>
                </a:solidFill>
                <a:sym typeface="+mn-ea"/>
              </a:rPr>
              <a:t>1%</a:t>
            </a:r>
            <a:r>
              <a:rPr lang="zh-CN" altLang="en-US" dirty="0">
                <a:solidFill>
                  <a:schemeClr val="accent1">
                    <a:lumMod val="50000"/>
                  </a:schemeClr>
                </a:solidFill>
                <a:sym typeface="+mn-ea"/>
              </a:rPr>
              <a:t>噪声数据提取的</a:t>
            </a:r>
            <a:r>
              <a:rPr lang="en-US" altLang="zh-CN" dirty="0">
                <a:solidFill>
                  <a:schemeClr val="accent1">
                    <a:lumMod val="50000"/>
                  </a:schemeClr>
                </a:solidFill>
                <a:sym typeface="+mn-ea"/>
              </a:rPr>
              <a:t>PDE</a:t>
            </a:r>
            <a:r>
              <a:rPr lang="zh-CN" altLang="en-US" dirty="0">
                <a:solidFill>
                  <a:schemeClr val="accent1">
                    <a:lumMod val="50000"/>
                  </a:schemeClr>
                </a:solidFill>
                <a:sym typeface="+mn-ea"/>
              </a:rPr>
              <a:t>结果比较</a:t>
            </a:r>
          </a:p>
        </p:txBody>
      </p:sp>
    </p:spTree>
    <p:extLst>
      <p:ext uri="{BB962C8B-B14F-4D97-AF65-F5344CB8AC3E}">
        <p14:creationId xmlns:p14="http://schemas.microsoft.com/office/powerpoint/2010/main" val="523764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28" name="TextBox 57">
            <a:extLst>
              <a:ext uri="{FF2B5EF4-FFF2-40B4-BE49-F238E27FC236}">
                <a16:creationId xmlns:a16="http://schemas.microsoft.com/office/drawing/2014/main" id="{5D6DDF6C-53C7-413E-A92C-5C96DF57E42D}"/>
              </a:ext>
            </a:extLst>
          </p:cNvPr>
          <p:cNvSpPr txBox="1"/>
          <p:nvPr/>
        </p:nvSpPr>
        <p:spPr>
          <a:xfrm>
            <a:off x="1248070" y="6418749"/>
            <a:ext cx="8420986" cy="369332"/>
          </a:xfrm>
          <a:prstGeom prst="rect">
            <a:avLst/>
          </a:prstGeom>
          <a:noFill/>
        </p:spPr>
        <p:txBody>
          <a:bodyPr wrap="square" rtlCol="0">
            <a:spAutoFit/>
          </a:bodyPr>
          <a:lstStyle/>
          <a:p>
            <a:pPr algn="ctr"/>
            <a:r>
              <a:rPr lang="zh-CN" altLang="en-US" dirty="0">
                <a:solidFill>
                  <a:schemeClr val="accent1">
                    <a:lumMod val="50000"/>
                  </a:schemeClr>
                </a:solidFill>
                <a:sym typeface="+mn-ea"/>
              </a:rPr>
              <a:t>总声场精确解（左），网络学习结果（右）</a:t>
            </a:r>
          </a:p>
        </p:txBody>
      </p:sp>
      <p:pic>
        <p:nvPicPr>
          <p:cNvPr id="7" name="图片 6">
            <a:extLst>
              <a:ext uri="{FF2B5EF4-FFF2-40B4-BE49-F238E27FC236}">
                <a16:creationId xmlns:a16="http://schemas.microsoft.com/office/drawing/2014/main" id="{0C2677C4-4684-47D3-9038-099DF1CC4F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956" y="517347"/>
            <a:ext cx="7315215" cy="2743206"/>
          </a:xfrm>
          <a:prstGeom prst="rect">
            <a:avLst/>
          </a:prstGeom>
        </p:spPr>
      </p:pic>
      <p:pic>
        <p:nvPicPr>
          <p:cNvPr id="10" name="图片 9">
            <a:extLst>
              <a:ext uri="{FF2B5EF4-FFF2-40B4-BE49-F238E27FC236}">
                <a16:creationId xmlns:a16="http://schemas.microsoft.com/office/drawing/2014/main" id="{A4468425-4C6D-4B1D-A396-A1302F64E9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0956" y="3629885"/>
            <a:ext cx="7315215" cy="2743206"/>
          </a:xfrm>
          <a:prstGeom prst="rect">
            <a:avLst/>
          </a:prstGeom>
        </p:spPr>
      </p:pic>
      <p:sp>
        <p:nvSpPr>
          <p:cNvPr id="17" name="TextBox 57">
            <a:extLst>
              <a:ext uri="{FF2B5EF4-FFF2-40B4-BE49-F238E27FC236}">
                <a16:creationId xmlns:a16="http://schemas.microsoft.com/office/drawing/2014/main" id="{F77B59F3-B115-4EDC-A628-3050BB923CDF}"/>
              </a:ext>
            </a:extLst>
          </p:cNvPr>
          <p:cNvSpPr txBox="1"/>
          <p:nvPr/>
        </p:nvSpPr>
        <p:spPr>
          <a:xfrm>
            <a:off x="1248070" y="3275377"/>
            <a:ext cx="8420986" cy="369332"/>
          </a:xfrm>
          <a:prstGeom prst="rect">
            <a:avLst/>
          </a:prstGeom>
          <a:noFill/>
        </p:spPr>
        <p:txBody>
          <a:bodyPr wrap="square" rtlCol="0">
            <a:spAutoFit/>
          </a:bodyPr>
          <a:lstStyle/>
          <a:p>
            <a:pPr algn="ctr"/>
            <a:r>
              <a:rPr lang="zh-CN" altLang="en-US" dirty="0">
                <a:solidFill>
                  <a:schemeClr val="accent1">
                    <a:lumMod val="50000"/>
                  </a:schemeClr>
                </a:solidFill>
                <a:sym typeface="+mn-ea"/>
              </a:rPr>
              <a:t>散射声场精确解（左），网络学习结果（右）</a:t>
            </a:r>
          </a:p>
        </p:txBody>
      </p:sp>
    </p:spTree>
    <p:extLst>
      <p:ext uri="{BB962C8B-B14F-4D97-AF65-F5344CB8AC3E}">
        <p14:creationId xmlns:p14="http://schemas.microsoft.com/office/powerpoint/2010/main" val="45376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文本框 1">
            <a:extLst>
              <a:ext uri="{FF2B5EF4-FFF2-40B4-BE49-F238E27FC236}">
                <a16:creationId xmlns:a16="http://schemas.microsoft.com/office/drawing/2014/main" id="{880FF12F-1908-47C8-A56C-10C306D4618D}"/>
              </a:ext>
            </a:extLst>
          </p:cNvPr>
          <p:cNvSpPr txBox="1"/>
          <p:nvPr/>
        </p:nvSpPr>
        <p:spPr>
          <a:xfrm>
            <a:off x="71021" y="40858"/>
            <a:ext cx="2881406"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t>2.2 </a:t>
            </a:r>
            <a:r>
              <a:rPr lang="zh-CN" altLang="en-US" sz="2400" b="1" dirty="0"/>
              <a:t>声场计算函数化</a:t>
            </a:r>
          </a:p>
        </p:txBody>
      </p:sp>
      <p:sp>
        <p:nvSpPr>
          <p:cNvPr id="3" name="灯片编号占位符 2">
            <a:extLst>
              <a:ext uri="{FF2B5EF4-FFF2-40B4-BE49-F238E27FC236}">
                <a16:creationId xmlns:a16="http://schemas.microsoft.com/office/drawing/2014/main" id="{A759E09D-4A3B-464A-B444-BC009C97F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graphicFrame>
        <p:nvGraphicFramePr>
          <p:cNvPr id="5" name="表格 5">
            <a:extLst>
              <a:ext uri="{FF2B5EF4-FFF2-40B4-BE49-F238E27FC236}">
                <a16:creationId xmlns:a16="http://schemas.microsoft.com/office/drawing/2014/main" id="{41AB40F8-DF9D-4F00-A39C-809DE62298F6}"/>
              </a:ext>
            </a:extLst>
          </p:cNvPr>
          <p:cNvGraphicFramePr>
            <a:graphicFrameLocks noGrp="1"/>
          </p:cNvGraphicFramePr>
          <p:nvPr>
            <p:extLst>
              <p:ext uri="{D42A27DB-BD31-4B8C-83A1-F6EECF244321}">
                <p14:modId xmlns:p14="http://schemas.microsoft.com/office/powerpoint/2010/main" val="4272112757"/>
              </p:ext>
            </p:extLst>
          </p:nvPr>
        </p:nvGraphicFramePr>
        <p:xfrm>
          <a:off x="1117600" y="1733222"/>
          <a:ext cx="8972696" cy="1483360"/>
        </p:xfrm>
        <a:graphic>
          <a:graphicData uri="http://schemas.openxmlformats.org/drawingml/2006/table">
            <a:tbl>
              <a:tblPr firstRow="1" bandRow="1">
                <a:tableStyleId>{EB344D84-9AFB-497E-A393-DC336BA19D2E}</a:tableStyleId>
              </a:tblPr>
              <a:tblGrid>
                <a:gridCol w="2243174">
                  <a:extLst>
                    <a:ext uri="{9D8B030D-6E8A-4147-A177-3AD203B41FA5}">
                      <a16:colId xmlns:a16="http://schemas.microsoft.com/office/drawing/2014/main" val="1220604228"/>
                    </a:ext>
                  </a:extLst>
                </a:gridCol>
                <a:gridCol w="2243174">
                  <a:extLst>
                    <a:ext uri="{9D8B030D-6E8A-4147-A177-3AD203B41FA5}">
                      <a16:colId xmlns:a16="http://schemas.microsoft.com/office/drawing/2014/main" val="2441717620"/>
                    </a:ext>
                  </a:extLst>
                </a:gridCol>
                <a:gridCol w="2243174">
                  <a:extLst>
                    <a:ext uri="{9D8B030D-6E8A-4147-A177-3AD203B41FA5}">
                      <a16:colId xmlns:a16="http://schemas.microsoft.com/office/drawing/2014/main" val="2223828618"/>
                    </a:ext>
                  </a:extLst>
                </a:gridCol>
                <a:gridCol w="2243174">
                  <a:extLst>
                    <a:ext uri="{9D8B030D-6E8A-4147-A177-3AD203B41FA5}">
                      <a16:colId xmlns:a16="http://schemas.microsoft.com/office/drawing/2014/main" val="2263073654"/>
                    </a:ext>
                  </a:extLst>
                </a:gridCol>
              </a:tblGrid>
              <a:tr h="370840">
                <a:tc>
                  <a:txBody>
                    <a:bodyPr/>
                    <a:lstStyle/>
                    <a:p>
                      <a:pPr algn="ctr"/>
                      <a:r>
                        <a:rPr lang="zh-CN" altLang="en-US" dirty="0">
                          <a:solidFill>
                            <a:schemeClr val="tx1"/>
                          </a:solidFill>
                        </a:rPr>
                        <a:t>处理部分</a:t>
                      </a:r>
                    </a:p>
                  </a:txBody>
                  <a:tcPr/>
                </a:tc>
                <a:tc>
                  <a:txBody>
                    <a:bodyPr/>
                    <a:lstStyle/>
                    <a:p>
                      <a:pPr algn="ctr"/>
                      <a:r>
                        <a:rPr lang="zh-CN" altLang="en-US" dirty="0">
                          <a:solidFill>
                            <a:schemeClr val="tx1"/>
                          </a:solidFill>
                        </a:rPr>
                        <a:t>例子</a:t>
                      </a:r>
                    </a:p>
                  </a:txBody>
                  <a:tcPr/>
                </a:tc>
                <a:tc>
                  <a:txBody>
                    <a:bodyPr/>
                    <a:lstStyle/>
                    <a:p>
                      <a:pPr algn="ctr"/>
                      <a:r>
                        <a:rPr lang="zh-CN" altLang="en-US" dirty="0">
                          <a:solidFill>
                            <a:schemeClr val="tx1"/>
                          </a:solidFill>
                        </a:rPr>
                        <a:t>优化方向</a:t>
                      </a:r>
                    </a:p>
                  </a:txBody>
                  <a:tcPr/>
                </a:tc>
                <a:tc>
                  <a:txBody>
                    <a:bodyPr/>
                    <a:lstStyle/>
                    <a:p>
                      <a:pPr algn="ctr"/>
                      <a:r>
                        <a:rPr lang="zh-CN" altLang="en-US" dirty="0">
                          <a:solidFill>
                            <a:schemeClr val="tx1"/>
                          </a:solidFill>
                        </a:rPr>
                        <a:t>优点</a:t>
                      </a:r>
                    </a:p>
                  </a:txBody>
                  <a:tcPr/>
                </a:tc>
                <a:extLst>
                  <a:ext uri="{0D108BD9-81ED-4DB2-BD59-A6C34878D82A}">
                    <a16:rowId xmlns:a16="http://schemas.microsoft.com/office/drawing/2014/main" val="2338482543"/>
                  </a:ext>
                </a:extLst>
              </a:tr>
              <a:tr h="370840">
                <a:tc>
                  <a:txBody>
                    <a:bodyPr/>
                    <a:lstStyle/>
                    <a:p>
                      <a:pPr algn="ctr"/>
                      <a:r>
                        <a:rPr lang="zh-CN" altLang="en-US" dirty="0">
                          <a:solidFill>
                            <a:schemeClr val="tx1"/>
                          </a:solidFill>
                        </a:rPr>
                        <a:t>全局</a:t>
                      </a:r>
                    </a:p>
                  </a:txBody>
                  <a:tcPr/>
                </a:tc>
                <a:tc>
                  <a:txBody>
                    <a:bodyPr/>
                    <a:lstStyle/>
                    <a:p>
                      <a:pPr algn="ctr"/>
                      <a:r>
                        <a:rPr lang="en-US" altLang="zh-CN" dirty="0">
                          <a:solidFill>
                            <a:schemeClr val="tx1"/>
                          </a:solidFill>
                        </a:rPr>
                        <a:t>\</a:t>
                      </a:r>
                      <a:endParaRPr lang="zh-CN" altLang="en-US" dirty="0">
                        <a:solidFill>
                          <a:schemeClr val="tx1"/>
                        </a:solidFill>
                      </a:endParaRPr>
                    </a:p>
                  </a:txBody>
                  <a:tcPr/>
                </a:tc>
                <a:tc>
                  <a:txBody>
                    <a:bodyPr/>
                    <a:lstStyle/>
                    <a:p>
                      <a:pPr algn="ctr"/>
                      <a:r>
                        <a:rPr lang="zh-CN" altLang="en-US" dirty="0">
                          <a:solidFill>
                            <a:schemeClr val="tx1"/>
                          </a:solidFill>
                        </a:rPr>
                        <a:t>计算速度</a:t>
                      </a:r>
                    </a:p>
                  </a:txBody>
                  <a:tcPr/>
                </a:tc>
                <a:tc>
                  <a:txBody>
                    <a:bodyPr/>
                    <a:lstStyle/>
                    <a:p>
                      <a:pPr algn="ctr"/>
                      <a:r>
                        <a:rPr lang="zh-CN" altLang="en-US" dirty="0">
                          <a:solidFill>
                            <a:schemeClr val="tx1"/>
                          </a:solidFill>
                        </a:rPr>
                        <a:t>三维声场快速计算</a:t>
                      </a:r>
                    </a:p>
                  </a:txBody>
                  <a:tcPr/>
                </a:tc>
                <a:extLst>
                  <a:ext uri="{0D108BD9-81ED-4DB2-BD59-A6C34878D82A}">
                    <a16:rowId xmlns:a16="http://schemas.microsoft.com/office/drawing/2014/main" val="2924911127"/>
                  </a:ext>
                </a:extLst>
              </a:tr>
              <a:tr h="370840">
                <a:tc>
                  <a:txBody>
                    <a:bodyPr/>
                    <a:lstStyle/>
                    <a:p>
                      <a:pPr algn="ctr"/>
                      <a:r>
                        <a:rPr lang="zh-CN" altLang="en-US" dirty="0">
                          <a:solidFill>
                            <a:schemeClr val="tx1"/>
                          </a:solidFill>
                        </a:rPr>
                        <a:t>算子</a:t>
                      </a:r>
                    </a:p>
                  </a:txBody>
                  <a:tcPr/>
                </a:tc>
                <a:tc>
                  <a:txBody>
                    <a:bodyPr/>
                    <a:lstStyle/>
                    <a:p>
                      <a:pPr algn="ctr"/>
                      <a:r>
                        <a:rPr lang="zh-CN" altLang="en-US" dirty="0">
                          <a:solidFill>
                            <a:schemeClr val="tx1"/>
                          </a:solidFill>
                        </a:rPr>
                        <a:t>抛物算子</a:t>
                      </a:r>
                    </a:p>
                  </a:txBody>
                  <a:tcPr/>
                </a:tc>
                <a:tc>
                  <a:txBody>
                    <a:bodyPr/>
                    <a:lstStyle/>
                    <a:p>
                      <a:pPr algn="ctr"/>
                      <a:r>
                        <a:rPr lang="zh-CN" altLang="en-US" dirty="0">
                          <a:solidFill>
                            <a:schemeClr val="tx1"/>
                          </a:solidFill>
                        </a:rPr>
                        <a:t>距离有关</a:t>
                      </a:r>
                    </a:p>
                  </a:txBody>
                  <a:tcPr/>
                </a:tc>
                <a:tc>
                  <a:txBody>
                    <a:bodyPr/>
                    <a:lstStyle/>
                    <a:p>
                      <a:pPr algn="ctr"/>
                      <a:r>
                        <a:rPr lang="zh-CN" altLang="en-US" dirty="0">
                          <a:solidFill>
                            <a:schemeClr val="tx1"/>
                          </a:solidFill>
                        </a:rPr>
                        <a:t>适应性</a:t>
                      </a:r>
                    </a:p>
                  </a:txBody>
                  <a:tcPr/>
                </a:tc>
                <a:extLst>
                  <a:ext uri="{0D108BD9-81ED-4DB2-BD59-A6C34878D82A}">
                    <a16:rowId xmlns:a16="http://schemas.microsoft.com/office/drawing/2014/main" val="1013304803"/>
                  </a:ext>
                </a:extLst>
              </a:tr>
              <a:tr h="370840">
                <a:tc>
                  <a:txBody>
                    <a:bodyPr/>
                    <a:lstStyle/>
                    <a:p>
                      <a:pPr algn="ctr"/>
                      <a:r>
                        <a:rPr lang="zh-CN" altLang="en-US" dirty="0">
                          <a:solidFill>
                            <a:schemeClr val="tx1"/>
                          </a:solidFill>
                        </a:rPr>
                        <a:t>解析方程</a:t>
                      </a:r>
                    </a:p>
                  </a:txBody>
                  <a:tcPr/>
                </a:tc>
                <a:tc>
                  <a:txBody>
                    <a:bodyPr/>
                    <a:lstStyle/>
                    <a:p>
                      <a:pPr algn="ctr"/>
                      <a:r>
                        <a:rPr lang="zh-CN" altLang="en-US" dirty="0">
                          <a:solidFill>
                            <a:schemeClr val="tx1"/>
                          </a:solidFill>
                        </a:rPr>
                        <a:t>频散方程</a:t>
                      </a:r>
                    </a:p>
                  </a:txBody>
                  <a:tcPr/>
                </a:tc>
                <a:tc>
                  <a:txBody>
                    <a:bodyPr/>
                    <a:lstStyle/>
                    <a:p>
                      <a:pPr algn="ctr"/>
                      <a:r>
                        <a:rPr lang="zh-CN" altLang="en-US" dirty="0">
                          <a:solidFill>
                            <a:schemeClr val="tx1"/>
                          </a:solidFill>
                        </a:rPr>
                        <a:t>计算速度</a:t>
                      </a:r>
                    </a:p>
                  </a:txBody>
                  <a:tcPr/>
                </a:tc>
                <a:tc>
                  <a:txBody>
                    <a:bodyPr/>
                    <a:lstStyle/>
                    <a:p>
                      <a:pPr algn="ctr"/>
                      <a:r>
                        <a:rPr lang="zh-CN" altLang="en-US" dirty="0">
                          <a:solidFill>
                            <a:schemeClr val="tx1"/>
                          </a:solidFill>
                        </a:rPr>
                        <a:t>可解释性</a:t>
                      </a:r>
                    </a:p>
                  </a:txBody>
                  <a:tcPr/>
                </a:tc>
                <a:extLst>
                  <a:ext uri="{0D108BD9-81ED-4DB2-BD59-A6C34878D82A}">
                    <a16:rowId xmlns:a16="http://schemas.microsoft.com/office/drawing/2014/main" val="2775983882"/>
                  </a:ext>
                </a:extLst>
              </a:tr>
            </a:tbl>
          </a:graphicData>
        </a:graphic>
      </p:graphicFrame>
      <p:graphicFrame>
        <p:nvGraphicFramePr>
          <p:cNvPr id="6" name="表格 5">
            <a:extLst>
              <a:ext uri="{FF2B5EF4-FFF2-40B4-BE49-F238E27FC236}">
                <a16:creationId xmlns:a16="http://schemas.microsoft.com/office/drawing/2014/main" id="{9DA2FE93-6D3F-4A3C-A8B3-64D2C4287E15}"/>
              </a:ext>
            </a:extLst>
          </p:cNvPr>
          <p:cNvGraphicFramePr>
            <a:graphicFrameLocks noGrp="1"/>
          </p:cNvGraphicFramePr>
          <p:nvPr>
            <p:extLst>
              <p:ext uri="{D42A27DB-BD31-4B8C-83A1-F6EECF244321}">
                <p14:modId xmlns:p14="http://schemas.microsoft.com/office/powerpoint/2010/main" val="3771721832"/>
              </p:ext>
            </p:extLst>
          </p:nvPr>
        </p:nvGraphicFramePr>
        <p:xfrm>
          <a:off x="1117600" y="4010602"/>
          <a:ext cx="8972696" cy="1483360"/>
        </p:xfrm>
        <a:graphic>
          <a:graphicData uri="http://schemas.openxmlformats.org/drawingml/2006/table">
            <a:tbl>
              <a:tblPr firstRow="1" bandRow="1">
                <a:tableStyleId>{EB344D84-9AFB-497E-A393-DC336BA19D2E}</a:tableStyleId>
              </a:tblPr>
              <a:tblGrid>
                <a:gridCol w="2243174">
                  <a:extLst>
                    <a:ext uri="{9D8B030D-6E8A-4147-A177-3AD203B41FA5}">
                      <a16:colId xmlns:a16="http://schemas.microsoft.com/office/drawing/2014/main" val="1220604228"/>
                    </a:ext>
                  </a:extLst>
                </a:gridCol>
                <a:gridCol w="2243174">
                  <a:extLst>
                    <a:ext uri="{9D8B030D-6E8A-4147-A177-3AD203B41FA5}">
                      <a16:colId xmlns:a16="http://schemas.microsoft.com/office/drawing/2014/main" val="2441717620"/>
                    </a:ext>
                  </a:extLst>
                </a:gridCol>
                <a:gridCol w="4486348">
                  <a:extLst>
                    <a:ext uri="{9D8B030D-6E8A-4147-A177-3AD203B41FA5}">
                      <a16:colId xmlns:a16="http://schemas.microsoft.com/office/drawing/2014/main" val="2223828618"/>
                    </a:ext>
                  </a:extLst>
                </a:gridCol>
              </a:tblGrid>
              <a:tr h="370840">
                <a:tc>
                  <a:txBody>
                    <a:bodyPr/>
                    <a:lstStyle/>
                    <a:p>
                      <a:pPr algn="ctr"/>
                      <a:r>
                        <a:rPr lang="zh-CN" altLang="en-US" dirty="0">
                          <a:solidFill>
                            <a:schemeClr val="tx1"/>
                          </a:solidFill>
                        </a:rPr>
                        <a:t>处理部分</a:t>
                      </a:r>
                    </a:p>
                  </a:txBody>
                  <a:tcPr/>
                </a:tc>
                <a:tc>
                  <a:txBody>
                    <a:bodyPr/>
                    <a:lstStyle/>
                    <a:p>
                      <a:pPr algn="ctr"/>
                      <a:r>
                        <a:rPr lang="en-US" altLang="zh-CN" dirty="0">
                          <a:solidFill>
                            <a:schemeClr val="tx1"/>
                          </a:solidFill>
                        </a:rPr>
                        <a:t>PINNs</a:t>
                      </a:r>
                      <a:r>
                        <a:rPr lang="zh-CN" altLang="en-US" dirty="0">
                          <a:solidFill>
                            <a:schemeClr val="tx1"/>
                          </a:solidFill>
                        </a:rPr>
                        <a:t>能否解决</a:t>
                      </a:r>
                    </a:p>
                  </a:txBody>
                  <a:tcPr/>
                </a:tc>
                <a:tc>
                  <a:txBody>
                    <a:bodyPr/>
                    <a:lstStyle/>
                    <a:p>
                      <a:pPr algn="ctr"/>
                      <a:r>
                        <a:rPr lang="zh-CN" altLang="en-US" dirty="0">
                          <a:solidFill>
                            <a:schemeClr val="tx1"/>
                          </a:solidFill>
                        </a:rPr>
                        <a:t>原因</a:t>
                      </a:r>
                    </a:p>
                  </a:txBody>
                  <a:tcPr/>
                </a:tc>
                <a:extLst>
                  <a:ext uri="{0D108BD9-81ED-4DB2-BD59-A6C34878D82A}">
                    <a16:rowId xmlns:a16="http://schemas.microsoft.com/office/drawing/2014/main" val="2338482543"/>
                  </a:ext>
                </a:extLst>
              </a:tr>
              <a:tr h="370840">
                <a:tc>
                  <a:txBody>
                    <a:bodyPr/>
                    <a:lstStyle/>
                    <a:p>
                      <a:pPr algn="ctr"/>
                      <a:r>
                        <a:rPr lang="zh-CN" altLang="en-US" dirty="0">
                          <a:solidFill>
                            <a:schemeClr val="tx1"/>
                          </a:solidFill>
                        </a:rPr>
                        <a:t>全局</a:t>
                      </a:r>
                    </a:p>
                  </a:txBody>
                  <a:tcPr/>
                </a:tc>
                <a:tc>
                  <a:txBody>
                    <a:bodyPr/>
                    <a:lstStyle/>
                    <a:p>
                      <a:pPr algn="ctr"/>
                      <a:r>
                        <a:rPr lang="zh-CN" altLang="en-US" dirty="0">
                          <a:solidFill>
                            <a:schemeClr val="tx1"/>
                          </a:solidFill>
                        </a:rPr>
                        <a:t>大计算域有问题</a:t>
                      </a:r>
                    </a:p>
                  </a:txBody>
                  <a:tcPr/>
                </a:tc>
                <a:tc>
                  <a:txBody>
                    <a:bodyPr/>
                    <a:lstStyle/>
                    <a:p>
                      <a:pPr algn="ctr"/>
                      <a:r>
                        <a:rPr lang="zh-CN" altLang="en-US" dirty="0">
                          <a:solidFill>
                            <a:schemeClr val="tx1"/>
                          </a:solidFill>
                        </a:rPr>
                        <a:t>模型简单，内存也限制了</a:t>
                      </a:r>
                      <a:r>
                        <a:rPr lang="en-US" altLang="zh-CN" dirty="0">
                          <a:solidFill>
                            <a:schemeClr val="tx1"/>
                          </a:solidFill>
                        </a:rPr>
                        <a:t>batch</a:t>
                      </a:r>
                      <a:r>
                        <a:rPr lang="zh-CN" altLang="en-US" dirty="0">
                          <a:solidFill>
                            <a:schemeClr val="tx1"/>
                          </a:solidFill>
                        </a:rPr>
                        <a:t>大小</a:t>
                      </a:r>
                    </a:p>
                  </a:txBody>
                  <a:tcPr/>
                </a:tc>
                <a:extLst>
                  <a:ext uri="{0D108BD9-81ED-4DB2-BD59-A6C34878D82A}">
                    <a16:rowId xmlns:a16="http://schemas.microsoft.com/office/drawing/2014/main" val="2924911127"/>
                  </a:ext>
                </a:extLst>
              </a:tr>
              <a:tr h="370840">
                <a:tc>
                  <a:txBody>
                    <a:bodyPr/>
                    <a:lstStyle/>
                    <a:p>
                      <a:pPr algn="ctr"/>
                      <a:r>
                        <a:rPr lang="zh-CN" altLang="en-US" dirty="0">
                          <a:solidFill>
                            <a:schemeClr val="tx1"/>
                          </a:solidFill>
                        </a:rPr>
                        <a:t>算子</a:t>
                      </a:r>
                    </a:p>
                  </a:txBody>
                  <a:tcPr/>
                </a:tc>
                <a:tc>
                  <a:txBody>
                    <a:bodyPr/>
                    <a:lstStyle/>
                    <a:p>
                      <a:pPr algn="ctr"/>
                      <a:r>
                        <a:rPr lang="zh-CN" altLang="en-US" dirty="0">
                          <a:solidFill>
                            <a:schemeClr val="tx1"/>
                          </a:solidFill>
                        </a:rPr>
                        <a:t>可以模拟算子</a:t>
                      </a:r>
                    </a:p>
                  </a:txBody>
                  <a:tcPr/>
                </a:tc>
                <a:tc>
                  <a:txBody>
                    <a:bodyPr/>
                    <a:lstStyle/>
                    <a:p>
                      <a:pPr algn="ctr"/>
                      <a:r>
                        <a:rPr lang="zh-CN" altLang="en-US" dirty="0">
                          <a:solidFill>
                            <a:schemeClr val="tx1"/>
                          </a:solidFill>
                        </a:rPr>
                        <a:t>目标</a:t>
                      </a:r>
                      <a:r>
                        <a:rPr lang="zh-CN" altLang="en-US">
                          <a:solidFill>
                            <a:schemeClr val="tx1"/>
                          </a:solidFill>
                        </a:rPr>
                        <a:t>简单，应用灵活</a:t>
                      </a:r>
                      <a:endParaRPr lang="zh-CN" altLang="en-US" dirty="0">
                        <a:solidFill>
                          <a:schemeClr val="tx1"/>
                        </a:solidFill>
                      </a:endParaRPr>
                    </a:p>
                  </a:txBody>
                  <a:tcPr/>
                </a:tc>
                <a:extLst>
                  <a:ext uri="{0D108BD9-81ED-4DB2-BD59-A6C34878D82A}">
                    <a16:rowId xmlns:a16="http://schemas.microsoft.com/office/drawing/2014/main" val="1013304803"/>
                  </a:ext>
                </a:extLst>
              </a:tr>
              <a:tr h="370840">
                <a:tc>
                  <a:txBody>
                    <a:bodyPr/>
                    <a:lstStyle/>
                    <a:p>
                      <a:pPr algn="ctr"/>
                      <a:r>
                        <a:rPr lang="zh-CN" altLang="en-US" dirty="0">
                          <a:solidFill>
                            <a:schemeClr val="tx1"/>
                          </a:solidFill>
                        </a:rPr>
                        <a:t>解析方程</a:t>
                      </a:r>
                    </a:p>
                  </a:txBody>
                  <a:tcPr/>
                </a:tc>
                <a:tc>
                  <a:txBody>
                    <a:bodyPr/>
                    <a:lstStyle/>
                    <a:p>
                      <a:pPr algn="ctr"/>
                      <a:r>
                        <a:rPr lang="zh-CN" altLang="en-US" dirty="0">
                          <a:solidFill>
                            <a:schemeClr val="tx1"/>
                          </a:solidFill>
                        </a:rPr>
                        <a:t>高频有问题</a:t>
                      </a:r>
                    </a:p>
                  </a:txBody>
                  <a:tcPr/>
                </a:tc>
                <a:tc>
                  <a:txBody>
                    <a:bodyPr/>
                    <a:lstStyle/>
                    <a:p>
                      <a:pPr algn="ctr"/>
                      <a:r>
                        <a:rPr lang="zh-CN" altLang="en-US" dirty="0">
                          <a:solidFill>
                            <a:schemeClr val="tx1"/>
                          </a:solidFill>
                        </a:rPr>
                        <a:t>模型简单，激活函数对高频结果不理想</a:t>
                      </a:r>
                    </a:p>
                  </a:txBody>
                  <a:tcPr/>
                </a:tc>
                <a:extLst>
                  <a:ext uri="{0D108BD9-81ED-4DB2-BD59-A6C34878D82A}">
                    <a16:rowId xmlns:a16="http://schemas.microsoft.com/office/drawing/2014/main" val="2775983882"/>
                  </a:ext>
                </a:extLst>
              </a:tr>
            </a:tbl>
          </a:graphicData>
        </a:graphic>
      </p:graphicFrame>
      <p:sp>
        <p:nvSpPr>
          <p:cNvPr id="7" name="TextBox 57">
            <a:extLst>
              <a:ext uri="{FF2B5EF4-FFF2-40B4-BE49-F238E27FC236}">
                <a16:creationId xmlns:a16="http://schemas.microsoft.com/office/drawing/2014/main" id="{B624CE1B-CB3E-438D-B2CC-CF217B526BFE}"/>
              </a:ext>
            </a:extLst>
          </p:cNvPr>
          <p:cNvSpPr txBox="1"/>
          <p:nvPr/>
        </p:nvSpPr>
        <p:spPr>
          <a:xfrm>
            <a:off x="3840106" y="3536590"/>
            <a:ext cx="3527683" cy="369332"/>
          </a:xfrm>
          <a:prstGeom prst="rect">
            <a:avLst/>
          </a:prstGeom>
          <a:noFill/>
        </p:spPr>
        <p:txBody>
          <a:bodyPr wrap="square" rtlCol="0">
            <a:spAutoFit/>
          </a:bodyPr>
          <a:lstStyle/>
          <a:p>
            <a:pPr algn="ctr"/>
            <a:r>
              <a:rPr lang="zh-CN" altLang="en-US" dirty="0">
                <a:solidFill>
                  <a:schemeClr val="accent1">
                    <a:lumMod val="50000"/>
                  </a:schemeClr>
                </a:solidFill>
                <a:sym typeface="+mn-ea"/>
              </a:rPr>
              <a:t>声场模型函数化处理研究现状</a:t>
            </a:r>
          </a:p>
        </p:txBody>
      </p:sp>
      <p:sp>
        <p:nvSpPr>
          <p:cNvPr id="8" name="TextBox 57">
            <a:extLst>
              <a:ext uri="{FF2B5EF4-FFF2-40B4-BE49-F238E27FC236}">
                <a16:creationId xmlns:a16="http://schemas.microsoft.com/office/drawing/2014/main" id="{C70AC15D-C5ED-4DDF-B7AC-C4B65D92043A}"/>
              </a:ext>
            </a:extLst>
          </p:cNvPr>
          <p:cNvSpPr txBox="1"/>
          <p:nvPr/>
        </p:nvSpPr>
        <p:spPr>
          <a:xfrm>
            <a:off x="3840106" y="1140498"/>
            <a:ext cx="3527683" cy="369332"/>
          </a:xfrm>
          <a:prstGeom prst="rect">
            <a:avLst/>
          </a:prstGeom>
          <a:noFill/>
        </p:spPr>
        <p:txBody>
          <a:bodyPr wrap="square" rtlCol="0">
            <a:spAutoFit/>
          </a:bodyPr>
          <a:lstStyle/>
          <a:p>
            <a:pPr algn="ctr"/>
            <a:r>
              <a:rPr lang="zh-CN" altLang="en-US" dirty="0">
                <a:solidFill>
                  <a:schemeClr val="accent1">
                    <a:lumMod val="50000"/>
                  </a:schemeClr>
                </a:solidFill>
                <a:sym typeface="+mn-ea"/>
              </a:rPr>
              <a:t>声场模型函数化处理发展趋势</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pic>
        <p:nvPicPr>
          <p:cNvPr id="2" name="Picture 1" descr="fig6"/>
          <p:cNvPicPr>
            <a:picLocks noChangeAspect="1"/>
          </p:cNvPicPr>
          <p:nvPr/>
        </p:nvPicPr>
        <p:blipFill>
          <a:blip r:embed="rId3"/>
          <a:stretch>
            <a:fillRect/>
          </a:stretch>
        </p:blipFill>
        <p:spPr>
          <a:xfrm>
            <a:off x="4848225" y="745490"/>
            <a:ext cx="6038850" cy="3390900"/>
          </a:xfrm>
          <a:prstGeom prst="rect">
            <a:avLst/>
          </a:prstGeom>
        </p:spPr>
      </p:pic>
      <p:sp>
        <p:nvSpPr>
          <p:cNvPr id="9571" name="Google Shape;9571;p134"/>
          <p:cNvSpPr txBox="1"/>
          <p:nvPr/>
        </p:nvSpPr>
        <p:spPr>
          <a:xfrm>
            <a:off x="1972000" y="72665"/>
            <a:ext cx="8248000" cy="673100"/>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2.2.1 </a:t>
            </a:r>
            <a:r>
              <a:rPr lang="zh-CN" altLang="en-US" sz="2800" b="1" dirty="0">
                <a:solidFill>
                  <a:schemeClr val="accent4"/>
                </a:solidFill>
                <a:effectLst/>
              </a:rPr>
              <a:t>基于二维抛物方程的</a:t>
            </a:r>
            <a:r>
              <a:rPr lang="zh-CN" altLang="en-US" sz="2800" b="1" dirty="0">
                <a:solidFill>
                  <a:srgbClr val="FF0000"/>
                </a:solidFill>
                <a:effectLst/>
              </a:rPr>
              <a:t>数据集</a:t>
            </a:r>
            <a:r>
              <a:rPr lang="zh-CN" altLang="en-US" sz="2800" b="1" dirty="0">
                <a:solidFill>
                  <a:schemeClr val="accent4"/>
                </a:solidFill>
                <a:effectLst/>
              </a:rPr>
              <a:t>生成</a:t>
            </a:r>
          </a:p>
        </p:txBody>
      </p:sp>
      <p:pic>
        <p:nvPicPr>
          <p:cNvPr id="3" name="Picture 2" descr="fig5"/>
          <p:cNvPicPr>
            <a:picLocks noChangeAspect="1"/>
          </p:cNvPicPr>
          <p:nvPr/>
        </p:nvPicPr>
        <p:blipFill>
          <a:blip r:embed="rId4"/>
          <a:stretch>
            <a:fillRect/>
          </a:stretch>
        </p:blipFill>
        <p:spPr>
          <a:xfrm>
            <a:off x="10136" y="745490"/>
            <a:ext cx="4855845" cy="3642360"/>
          </a:xfrm>
          <a:prstGeom prst="rect">
            <a:avLst/>
          </a:prstGeom>
        </p:spPr>
      </p:pic>
      <mc:AlternateContent xmlns:mc="http://schemas.openxmlformats.org/markup-compatibility/2006" xmlns:a14="http://schemas.microsoft.com/office/drawing/2010/main">
        <mc:Choice Requires="a14">
          <p:sp>
            <p:nvSpPr>
              <p:cNvPr id="5" name="Text Box 4"/>
              <p:cNvSpPr txBox="1"/>
              <p:nvPr/>
            </p:nvSpPr>
            <p:spPr>
              <a:xfrm>
                <a:off x="268787" y="4778305"/>
                <a:ext cx="3898265" cy="42418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DejaVu Math TeX Gyre" panose="02000503000000000000" charset="0"/>
                        </a:rPr>
                        <m:t>图为声压</m:t>
                      </m:r>
                      <m:r>
                        <a:rPr lang="en-US" i="1">
                          <a:latin typeface="Cambria Math" panose="02040503050406030204" pitchFamily="18" charset="0"/>
                          <a:cs typeface="DejaVu Math TeX Gyre" panose="02000503000000000000" charset="0"/>
                        </a:rPr>
                        <m:t>𝑃</m:t>
                      </m:r>
                      <m:r>
                        <a:rPr lang="en-US" i="1">
                          <a:latin typeface="Cambria Math" panose="02040503050406030204" pitchFamily="18" charset="0"/>
                          <a:cs typeface="DejaVu Math TeX Gyre" panose="02000503000000000000" charset="0"/>
                        </a:rPr>
                        <m:t>,</m:t>
                      </m:r>
                      <m:r>
                        <a:rPr lang="en-US" i="1">
                          <a:latin typeface="Cambria Math" panose="02040503050406030204" pitchFamily="18" charset="0"/>
                          <a:cs typeface="DejaVu Math TeX Gyre" panose="02000503000000000000" charset="0"/>
                        </a:rPr>
                        <m:t>进行了变换：</m:t>
                      </m:r>
                      <m:acc>
                        <m:accPr>
                          <m:chr m:val="̃"/>
                          <m:ctrlPr>
                            <a:rPr lang="en-US" i="1">
                              <a:latin typeface="Cambria Math" panose="02040503050406030204" pitchFamily="18" charset="0"/>
                              <a:cs typeface="DejaVu Math TeX Gyre" panose="02000503000000000000" charset="0"/>
                            </a:rPr>
                          </m:ctrlPr>
                        </m:accPr>
                        <m:e>
                          <m:r>
                            <a:rPr lang="en-US" i="1">
                              <a:latin typeface="Cambria Math" panose="02040503050406030204" pitchFamily="18" charset="0"/>
                              <a:cs typeface="DejaVu Math TeX Gyre" panose="02000503000000000000" charset="0"/>
                            </a:rPr>
                            <m:t>𝑃</m:t>
                          </m:r>
                        </m:e>
                      </m:acc>
                      <m:r>
                        <a:rPr lang="en-US" i="1">
                          <a:latin typeface="Cambria Math" panose="02040503050406030204" pitchFamily="18" charset="0"/>
                          <a:cs typeface="DejaVu Math TeX Gyre" panose="02000503000000000000" charset="0"/>
                        </a:rPr>
                        <m:t>=</m:t>
                      </m:r>
                      <m:f>
                        <m:fPr>
                          <m:type m:val="lin"/>
                          <m:ctrlPr>
                            <a:rPr lang="en-US" i="1">
                              <a:latin typeface="Cambria Math" panose="02040503050406030204" pitchFamily="18" charset="0"/>
                              <a:cs typeface="DejaVu Math TeX Gyre" panose="02000503000000000000" charset="0"/>
                            </a:rPr>
                          </m:ctrlPr>
                        </m:fPr>
                        <m:num>
                          <m:r>
                            <a:rPr lang="en-US" i="1">
                              <a:latin typeface="Cambria Math" panose="02040503050406030204" pitchFamily="18" charset="0"/>
                              <a:cs typeface="DejaVu Math TeX Gyre" panose="02000503000000000000" charset="0"/>
                            </a:rPr>
                            <m:t>𝑃</m:t>
                          </m:r>
                        </m:num>
                        <m:den>
                          <m:rad>
                            <m:radPr>
                              <m:degHide m:val="on"/>
                              <m:ctrlPr>
                                <a:rPr lang="en-US" i="1">
                                  <a:latin typeface="Cambria Math" panose="02040503050406030204" pitchFamily="18" charset="0"/>
                                  <a:cs typeface="DejaVu Math TeX Gyre" panose="02000503000000000000" charset="0"/>
                                </a:rPr>
                              </m:ctrlPr>
                            </m:radPr>
                            <m:deg/>
                            <m:e>
                              <m:r>
                                <a:rPr lang="en-US" i="1">
                                  <a:latin typeface="Cambria Math" panose="02040503050406030204" pitchFamily="18" charset="0"/>
                                  <a:cs typeface="DejaVu Math TeX Gyre" panose="02000503000000000000" charset="0"/>
                                </a:rPr>
                                <m:t>𝑟</m:t>
                              </m:r>
                            </m:e>
                          </m:rad>
                        </m:den>
                      </m:f>
                    </m:oMath>
                  </m:oMathPara>
                </a14:m>
                <a:endParaRPr lang="en-US" dirty="0"/>
              </a:p>
            </p:txBody>
          </p:sp>
        </mc:Choice>
        <mc:Fallback xmlns="">
          <p:sp>
            <p:nvSpPr>
              <p:cNvPr id="5" name="Text Box 4"/>
              <p:cNvSpPr txBox="1">
                <a:spLocks noRot="1" noChangeAspect="1" noMove="1" noResize="1" noEditPoints="1" noAdjustHandles="1" noChangeArrowheads="1" noChangeShapeType="1" noTextEdit="1"/>
              </p:cNvSpPr>
              <p:nvPr/>
            </p:nvSpPr>
            <p:spPr>
              <a:xfrm>
                <a:off x="268787" y="4778305"/>
                <a:ext cx="3898265" cy="424180"/>
              </a:xfrm>
              <a:prstGeom prst="rect">
                <a:avLst/>
              </a:prstGeom>
              <a:blipFill>
                <a:blip r:embed="rId5"/>
                <a:stretch>
                  <a:fillRect t="-100000" r="-6875" b="-146377"/>
                </a:stretch>
              </a:blipFill>
            </p:spPr>
            <p:txBody>
              <a:bodyPr/>
              <a:lstStyle/>
              <a:p>
                <a:r>
                  <a:rPr lang="zh-CN" altLang="en-US">
                    <a:noFill/>
                  </a:rPr>
                  <a:t> </a:t>
                </a:r>
              </a:p>
            </p:txBody>
          </p:sp>
        </mc:Fallback>
      </mc:AlternateContent>
      <p:sp>
        <p:nvSpPr>
          <p:cNvPr id="6" name="Text Box 5"/>
          <p:cNvSpPr txBox="1"/>
          <p:nvPr/>
        </p:nvSpPr>
        <p:spPr>
          <a:xfrm>
            <a:off x="383540" y="5043745"/>
            <a:ext cx="4098925" cy="1200329"/>
          </a:xfrm>
          <a:prstGeom prst="rect">
            <a:avLst/>
          </a:prstGeom>
          <a:noFill/>
        </p:spPr>
        <p:txBody>
          <a:bodyPr wrap="square" rtlCol="0">
            <a:spAutoFit/>
          </a:bodyPr>
          <a:lstStyle/>
          <a:p>
            <a:endParaRPr lang="zh-CN" altLang="en-US" dirty="0"/>
          </a:p>
          <a:p>
            <a:r>
              <a:rPr lang="en-US" altLang="zh-CN" dirty="0"/>
              <a:t>RAM</a:t>
            </a:r>
            <a:r>
              <a:rPr lang="zh-CN" altLang="en-US" dirty="0"/>
              <a:t>程序包自带算例，仅进行了上面处理。</a:t>
            </a:r>
            <a:endParaRPr lang="en-US" altLang="zh-CN" dirty="0"/>
          </a:p>
          <a:p>
            <a:r>
              <a:rPr lang="zh-CN" altLang="en-US" dirty="0"/>
              <a:t>密度恒定，衰减系数</a:t>
            </a:r>
            <a:r>
              <a:rPr lang="en-US" altLang="zh-CN" dirty="0"/>
              <a:t>0</a:t>
            </a:r>
            <a:r>
              <a:rPr lang="zh-CN" altLang="en-US" dirty="0"/>
              <a:t>。</a:t>
            </a:r>
          </a:p>
        </p:txBody>
      </p:sp>
      <p:sp>
        <p:nvSpPr>
          <p:cNvPr id="13" name="Content Placeholder 12"/>
          <p:cNvSpPr>
            <a:spLocks noGrp="1"/>
          </p:cNvSpPr>
          <p:nvPr>
            <p:ph sz="half" idx="2"/>
          </p:nvPr>
        </p:nvSpPr>
        <p:spPr>
          <a:xfrm>
            <a:off x="4771370" y="4584094"/>
            <a:ext cx="6192559" cy="2119630"/>
          </a:xfrm>
          <a:ln w="28575">
            <a:solidFill>
              <a:schemeClr val="tx1">
                <a:lumMod val="95000"/>
                <a:lumOff val="5000"/>
              </a:schemeClr>
            </a:solidFill>
          </a:ln>
        </p:spPr>
        <p:txBody>
          <a:body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r>
              <a:rPr kumimoji="0" lang="zh-CN" altLang="en-US" sz="1800" b="0" i="0" u="none" strike="noStrike" kern="1200" cap="none" spc="0" normalizeH="0" baseline="0" noProof="1">
                <a:solidFill>
                  <a:schemeClr val="tx1"/>
                </a:solidFill>
                <a:latin typeface="+mn-lt"/>
                <a:ea typeface="+mn-ea"/>
                <a:cs typeface="+mn-cs"/>
                <a:sym typeface="+mn-ea"/>
              </a:rPr>
              <a:t>分为两个数据集：</a:t>
            </a:r>
          </a:p>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1800" b="0" i="0" u="none" strike="noStrike" kern="1200" cap="none" spc="0" normalizeH="0" baseline="0" noProof="1">
                <a:solidFill>
                  <a:schemeClr val="tx1"/>
                </a:solidFill>
                <a:latin typeface="+mn-lt"/>
                <a:ea typeface="+mn-ea"/>
                <a:cs typeface="+mn-cs"/>
                <a:sym typeface="+mn-ea"/>
              </a:rPr>
              <a:t>声压实数部分：</a:t>
            </a:r>
            <a:r>
              <a:rPr kumimoji="0" lang="en-US" altLang="zh-CN" sz="1800" b="0" i="0" u="none" strike="noStrike" kern="1200" cap="none" spc="0" normalizeH="0" baseline="0" noProof="1">
                <a:solidFill>
                  <a:schemeClr val="tx1"/>
                </a:solidFill>
                <a:latin typeface="+mn-lt"/>
                <a:ea typeface="+mn-ea"/>
                <a:cs typeface="+mn-cs"/>
                <a:sym typeface="+mn-ea"/>
              </a:rPr>
              <a:t>Real-Pre</a:t>
            </a:r>
          </a:p>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1800" b="0" i="0" u="none" strike="noStrike" kern="1200" cap="none" spc="0" normalizeH="0" baseline="0" noProof="1">
                <a:solidFill>
                  <a:schemeClr val="tx1"/>
                </a:solidFill>
                <a:latin typeface="+mn-lt"/>
                <a:ea typeface="+mn-ea"/>
                <a:cs typeface="+mn-cs"/>
                <a:sym typeface="+mn-ea"/>
              </a:rPr>
              <a:t>声压虚数部分：</a:t>
            </a:r>
            <a:r>
              <a:rPr kumimoji="0" lang="en-US" altLang="zh-CN" sz="1800" b="0" i="0" u="none" strike="noStrike" kern="1200" cap="none" spc="0" normalizeH="0" baseline="0" noProof="1">
                <a:solidFill>
                  <a:schemeClr val="tx1"/>
                </a:solidFill>
                <a:latin typeface="+mn-lt"/>
                <a:ea typeface="+mn-ea"/>
                <a:cs typeface="+mn-cs"/>
                <a:sym typeface="+mn-ea"/>
              </a:rPr>
              <a:t>Image-Pre</a:t>
            </a:r>
          </a:p>
          <a:p>
            <a:pPr marL="0" marR="0" indent="0" algn="l" defTabSz="914400" rtl="0" eaLnBrk="1" fontAlgn="auto" latinLnBrk="0" hangingPunct="1">
              <a:lnSpc>
                <a:spcPct val="100000"/>
              </a:lnSpc>
              <a:spcBef>
                <a:spcPts val="1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mn-lt"/>
                <a:ea typeface="+mn-ea"/>
                <a:cs typeface="+mn-cs"/>
                <a:sym typeface="+mn-ea"/>
              </a:rPr>
              <a:t>对于距离</a:t>
            </a:r>
            <a:r>
              <a:rPr kumimoji="0" lang="en-US" altLang="zh-CN" sz="1800" b="0" i="0" u="none" strike="noStrike" kern="1200" cap="none" spc="0" normalizeH="0" baseline="0" noProof="1">
                <a:solidFill>
                  <a:schemeClr val="tx1"/>
                </a:solidFill>
                <a:latin typeface="+mn-lt"/>
                <a:ea typeface="+mn-ea"/>
                <a:cs typeface="+mn-cs"/>
                <a:sym typeface="+mn-ea"/>
              </a:rPr>
              <a:t>R</a:t>
            </a:r>
            <a:r>
              <a:rPr kumimoji="0" lang="zh-CN" altLang="en-US" sz="1800" b="0" i="0" u="none" strike="noStrike" kern="1200" cap="none" spc="0" normalizeH="0" baseline="0" noProof="1">
                <a:solidFill>
                  <a:schemeClr val="tx1"/>
                </a:solidFill>
                <a:latin typeface="+mn-lt"/>
                <a:ea typeface="+mn-ea"/>
                <a:cs typeface="+mn-cs"/>
                <a:sym typeface="+mn-ea"/>
              </a:rPr>
              <a:t>、深度</a:t>
            </a:r>
            <a:r>
              <a:rPr kumimoji="0" lang="en-US" altLang="zh-CN" sz="1800" b="0" i="0" u="none" strike="noStrike" kern="1200" cap="none" spc="0" normalizeH="0" baseline="0" noProof="1">
                <a:solidFill>
                  <a:schemeClr val="tx1"/>
                </a:solidFill>
                <a:latin typeface="+mn-lt"/>
                <a:ea typeface="+mn-ea"/>
                <a:cs typeface="+mn-cs"/>
                <a:sym typeface="+mn-ea"/>
              </a:rPr>
              <a:t>Z</a:t>
            </a:r>
            <a:r>
              <a:rPr kumimoji="0" lang="zh-CN" altLang="en-US" sz="1800" b="0" i="0" u="none" strike="noStrike" kern="1200" cap="none" spc="0" normalizeH="0" baseline="0" noProof="1">
                <a:solidFill>
                  <a:schemeClr val="tx1"/>
                </a:solidFill>
                <a:latin typeface="+mn-lt"/>
                <a:ea typeface="+mn-ea"/>
                <a:cs typeface="+mn-cs"/>
                <a:sym typeface="+mn-ea"/>
              </a:rPr>
              <a:t>、声速</a:t>
            </a:r>
            <a:r>
              <a:rPr kumimoji="0" lang="en-US" altLang="zh-CN" sz="1800" b="0" i="0" u="none" strike="noStrike" kern="1200" cap="none" spc="0" normalizeH="0" baseline="0" noProof="1">
                <a:solidFill>
                  <a:schemeClr val="tx1"/>
                </a:solidFill>
                <a:latin typeface="+mn-lt"/>
                <a:ea typeface="+mn-ea"/>
                <a:cs typeface="+mn-cs"/>
                <a:sym typeface="+mn-ea"/>
              </a:rPr>
              <a:t>C</a:t>
            </a:r>
            <a:r>
              <a:rPr kumimoji="0" lang="zh-CN" altLang="en-US" sz="1800" b="0" i="0" u="none" strike="noStrike" kern="1200" cap="none" spc="0" normalizeH="0" baseline="0" noProof="1">
                <a:solidFill>
                  <a:schemeClr val="tx1"/>
                </a:solidFill>
                <a:latin typeface="+mn-lt"/>
                <a:ea typeface="+mn-ea"/>
                <a:cs typeface="+mn-cs"/>
                <a:sym typeface="+mn-ea"/>
              </a:rPr>
              <a:t>的三维变量数据集如上图所示。</a:t>
            </a:r>
          </a:p>
          <a:p>
            <a:pPr marL="0" marR="0" indent="0" algn="l" defTabSz="914400" rtl="0" eaLnBrk="1" fontAlgn="auto" latinLnBrk="0" hangingPunct="1">
              <a:lnSpc>
                <a:spcPct val="100000"/>
              </a:lnSpc>
              <a:spcBef>
                <a:spcPts val="1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mn-lt"/>
                <a:ea typeface="+mn-ea"/>
                <a:cs typeface="+mn-cs"/>
                <a:sym typeface="+mn-ea"/>
              </a:rPr>
              <a:t>数据集是一个（</a:t>
            </a:r>
            <a:r>
              <a:rPr kumimoji="0" lang="en-US" altLang="zh-CN" sz="1800" b="0" i="0" u="none" strike="noStrike" kern="1200" cap="none" spc="0" normalizeH="0" baseline="0" noProof="1">
                <a:solidFill>
                  <a:schemeClr val="tx1"/>
                </a:solidFill>
                <a:latin typeface="+mn-lt"/>
                <a:ea typeface="+mn-ea"/>
                <a:cs typeface="+mn-cs"/>
                <a:sym typeface="+mn-ea"/>
              </a:rPr>
              <a:t>R</a:t>
            </a:r>
            <a:r>
              <a:rPr kumimoji="0" lang="zh-CN" altLang="en-US" sz="1800" b="0" i="0" u="none" strike="noStrike" kern="1200" cap="none" spc="0" normalizeH="0" baseline="0" noProof="1">
                <a:solidFill>
                  <a:schemeClr val="tx1"/>
                </a:solidFill>
                <a:latin typeface="+mn-lt"/>
                <a:ea typeface="+mn-ea"/>
                <a:cs typeface="+mn-cs"/>
                <a:sym typeface="+mn-ea"/>
              </a:rPr>
              <a:t>，</a:t>
            </a:r>
            <a:r>
              <a:rPr kumimoji="0" lang="en-US" altLang="zh-CN" sz="1800" b="0" i="0" u="none" strike="noStrike" kern="1200" cap="none" spc="0" normalizeH="0" baseline="0" noProof="1">
                <a:solidFill>
                  <a:schemeClr val="tx1"/>
                </a:solidFill>
                <a:latin typeface="+mn-lt"/>
                <a:ea typeface="+mn-ea"/>
                <a:cs typeface="+mn-cs"/>
                <a:sym typeface="+mn-ea"/>
              </a:rPr>
              <a:t>Z</a:t>
            </a:r>
            <a:r>
              <a:rPr kumimoji="0" lang="zh-CN" altLang="en-US" sz="1800" b="0" i="0" u="none" strike="noStrike" kern="1200" cap="none" spc="0" normalizeH="0" baseline="0" noProof="1">
                <a:solidFill>
                  <a:schemeClr val="tx1"/>
                </a:solidFill>
                <a:latin typeface="+mn-lt"/>
                <a:ea typeface="+mn-ea"/>
                <a:cs typeface="+mn-cs"/>
                <a:sym typeface="+mn-ea"/>
              </a:rPr>
              <a:t>，</a:t>
            </a:r>
            <a:r>
              <a:rPr kumimoji="0" lang="en-US" altLang="zh-CN" sz="1800" b="0" i="0" u="none" strike="noStrike" kern="1200" cap="none" spc="0" normalizeH="0" baseline="0" noProof="1">
                <a:solidFill>
                  <a:schemeClr val="tx1"/>
                </a:solidFill>
                <a:latin typeface="+mn-lt"/>
                <a:ea typeface="+mn-ea"/>
                <a:cs typeface="+mn-cs"/>
                <a:sym typeface="+mn-ea"/>
              </a:rPr>
              <a:t>C</a:t>
            </a:r>
            <a:r>
              <a:rPr kumimoji="0" lang="zh-CN" altLang="en-US" sz="1800" b="0" i="0" u="none" strike="noStrike" kern="1200" cap="none" spc="0" normalizeH="0" baseline="0" noProof="1">
                <a:solidFill>
                  <a:schemeClr val="tx1"/>
                </a:solidFill>
                <a:latin typeface="+mn-lt"/>
                <a:ea typeface="+mn-ea"/>
                <a:cs typeface="+mn-cs"/>
                <a:sym typeface="+mn-ea"/>
              </a:rPr>
              <a:t>）和复数声压值的映射关系。</a:t>
            </a:r>
          </a:p>
        </p:txBody>
      </p:sp>
      <p:sp>
        <p:nvSpPr>
          <p:cNvPr id="7" name="灯片编号占位符 6">
            <a:extLst>
              <a:ext uri="{FF2B5EF4-FFF2-40B4-BE49-F238E27FC236}">
                <a16:creationId xmlns:a16="http://schemas.microsoft.com/office/drawing/2014/main" id="{E0EF8F0B-3633-472D-8AA5-B0809B9E27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
        <p:nvSpPr>
          <p:cNvPr id="4" name="箭头: 右 3">
            <a:extLst>
              <a:ext uri="{FF2B5EF4-FFF2-40B4-BE49-F238E27FC236}">
                <a16:creationId xmlns:a16="http://schemas.microsoft.com/office/drawing/2014/main" id="{0CA91475-99EF-47AF-A6E0-7DD40A6A1D9B}"/>
              </a:ext>
            </a:extLst>
          </p:cNvPr>
          <p:cNvSpPr/>
          <p:nvPr/>
        </p:nvSpPr>
        <p:spPr bwMode="auto">
          <a:xfrm>
            <a:off x="383540" y="4216292"/>
            <a:ext cx="10314052" cy="251460"/>
          </a:xfrm>
          <a:prstGeom prst="rightArrow">
            <a:avLst/>
          </a:prstGeom>
          <a:gradFill flip="none" rotWithShape="1">
            <a:gsLst>
              <a:gs pos="0">
                <a:srgbClr val="B2B2B2">
                  <a:shade val="30000"/>
                  <a:satMod val="115000"/>
                </a:srgbClr>
              </a:gs>
              <a:gs pos="50000">
                <a:srgbClr val="B2B2B2">
                  <a:shade val="67500"/>
                  <a:satMod val="115000"/>
                </a:srgbClr>
              </a:gs>
              <a:gs pos="100000">
                <a:srgbClr val="B2B2B2">
                  <a:shade val="100000"/>
                  <a:satMod val="115000"/>
                </a:srgbClr>
              </a:gs>
            </a:gsLst>
            <a:lin ang="0" scaled="1"/>
            <a:tileRect/>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Content Placeholder 12"/>
          <p:cNvSpPr>
            <a:spLocks noGrp="1"/>
          </p:cNvSpPr>
          <p:nvPr/>
        </p:nvSpPr>
        <p:spPr>
          <a:xfrm>
            <a:off x="883285" y="1085850"/>
            <a:ext cx="2985135" cy="2186940"/>
          </a:xfrm>
          <a:prstGeom prst="rect">
            <a:avLst/>
          </a:prstGeom>
          <a:solidFill>
            <a:schemeClr val="bg1"/>
          </a:solidFill>
          <a:ln w="28575">
            <a:solidFill>
              <a:schemeClr val="tx1">
                <a:lumMod val="95000"/>
                <a:lumOff val="5000"/>
              </a:schemeClr>
            </a:solid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zh-CN" altLang="en-US" sz="1800" b="0" i="0" u="none" strike="noStrike" kern="1200" cap="none" spc="0" normalizeH="0" baseline="0" noProof="1">
              <a:solidFill>
                <a:schemeClr val="tx1"/>
              </a:solidFill>
              <a:latin typeface="+mn-lt"/>
              <a:ea typeface="+mn-ea"/>
              <a:cs typeface="+mn-cs"/>
              <a:sym typeface="+mn-ea"/>
            </a:endParaRPr>
          </a:p>
        </p:txBody>
      </p:sp>
      <p:sp>
        <p:nvSpPr>
          <p:cNvPr id="6" name="Content Placeholder 12"/>
          <p:cNvSpPr>
            <a:spLocks noGrp="1"/>
          </p:cNvSpPr>
          <p:nvPr/>
        </p:nvSpPr>
        <p:spPr>
          <a:xfrm>
            <a:off x="2312670" y="1085850"/>
            <a:ext cx="2985135" cy="2186940"/>
          </a:xfrm>
          <a:prstGeom prst="rect">
            <a:avLst/>
          </a:prstGeom>
          <a:solidFill>
            <a:schemeClr val="bg2"/>
          </a:solidFill>
          <a:ln w="28575">
            <a:solidFill>
              <a:schemeClr val="tx1">
                <a:lumMod val="95000"/>
                <a:lumOff val="5000"/>
              </a:schemeClr>
            </a:solid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zh-CN" altLang="en-US" sz="1800" b="0" i="0" u="none" strike="noStrike" kern="1200" cap="none" spc="0" normalizeH="0" baseline="0" noProof="1">
              <a:solidFill>
                <a:schemeClr val="tx1"/>
              </a:solidFill>
              <a:latin typeface="+mn-lt"/>
              <a:ea typeface="+mn-ea"/>
              <a:cs typeface="+mn-cs"/>
              <a:sym typeface="+mn-ea"/>
            </a:endParaRPr>
          </a:p>
        </p:txBody>
      </p:sp>
      <p:cxnSp>
        <p:nvCxnSpPr>
          <p:cNvPr id="7" name="Straight Connector 6"/>
          <p:cNvCxnSpPr>
            <a:stCxn id="6" idx="0"/>
            <a:endCxn id="6" idx="2"/>
          </p:cNvCxnSpPr>
          <p:nvPr/>
        </p:nvCxnSpPr>
        <p:spPr>
          <a:xfrm>
            <a:off x="3805555" y="1073150"/>
            <a:ext cx="0" cy="2186940"/>
          </a:xfrm>
          <a:prstGeom prst="line">
            <a:avLst/>
          </a:prstGeom>
          <a:gradFill rotWithShape="0">
            <a:gsLst>
              <a:gs pos="0">
                <a:schemeClr val="accent1"/>
              </a:gs>
              <a:gs pos="100000">
                <a:schemeClr val="accent2"/>
              </a:gs>
            </a:gsLst>
            <a:lin ang="5400000" scaled="1"/>
          </a:gradFill>
          <a:ln w="28575" cap="flat" cmpd="sng" algn="ctr">
            <a:solidFill>
              <a:schemeClr val="tx1"/>
            </a:solidFill>
            <a:prstDash val="lgDash"/>
            <a:round/>
            <a:headEnd type="none" w="med" len="med"/>
            <a:tailEnd type="none" w="med" len="med"/>
          </a:ln>
        </p:spPr>
      </p:cxnSp>
      <p:sp>
        <p:nvSpPr>
          <p:cNvPr id="8" name="Curved Down Arrow 7"/>
          <p:cNvSpPr/>
          <p:nvPr/>
        </p:nvSpPr>
        <p:spPr>
          <a:xfrm>
            <a:off x="899795" y="595630"/>
            <a:ext cx="1353820" cy="404495"/>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9" name="Curved Down Arrow 8"/>
          <p:cNvSpPr/>
          <p:nvPr/>
        </p:nvSpPr>
        <p:spPr>
          <a:xfrm>
            <a:off x="2451735" y="595630"/>
            <a:ext cx="1353820" cy="404495"/>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0" name="Curved Down Arrow 9"/>
          <p:cNvSpPr/>
          <p:nvPr/>
        </p:nvSpPr>
        <p:spPr>
          <a:xfrm>
            <a:off x="3943985" y="595630"/>
            <a:ext cx="1353820" cy="404495"/>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2" name="Text Box 11"/>
          <p:cNvSpPr txBox="1"/>
          <p:nvPr/>
        </p:nvSpPr>
        <p:spPr>
          <a:xfrm>
            <a:off x="66085" y="1381791"/>
            <a:ext cx="571137" cy="1569660"/>
          </a:xfrm>
          <a:prstGeom prst="rect">
            <a:avLst/>
          </a:prstGeom>
          <a:noFill/>
        </p:spPr>
        <p:txBody>
          <a:bodyPr wrap="square" rtlCol="0">
            <a:spAutoFit/>
          </a:bodyPr>
          <a:lstStyle/>
          <a:p>
            <a:r>
              <a:rPr lang="zh-CN" altLang="en-US" sz="2400" dirty="0"/>
              <a:t>初</a:t>
            </a:r>
            <a:endParaRPr lang="en-US" altLang="zh-CN" sz="2400" dirty="0"/>
          </a:p>
          <a:p>
            <a:r>
              <a:rPr lang="zh-CN" altLang="en-US" sz="2400" dirty="0"/>
              <a:t>始</a:t>
            </a:r>
            <a:endParaRPr lang="en-US" altLang="zh-CN" sz="2400" dirty="0"/>
          </a:p>
          <a:p>
            <a:r>
              <a:rPr lang="zh-CN" altLang="en-US" sz="2400" dirty="0"/>
              <a:t>声</a:t>
            </a:r>
            <a:endParaRPr lang="en-US" altLang="zh-CN" sz="2400" dirty="0"/>
          </a:p>
          <a:p>
            <a:r>
              <a:rPr lang="zh-CN" altLang="en-US" sz="2400" dirty="0"/>
              <a:t>压</a:t>
            </a:r>
          </a:p>
        </p:txBody>
      </p:sp>
      <p:sp>
        <p:nvSpPr>
          <p:cNvPr id="14" name="Text Box 13"/>
          <p:cNvSpPr txBox="1"/>
          <p:nvPr/>
        </p:nvSpPr>
        <p:spPr>
          <a:xfrm>
            <a:off x="391160" y="5062855"/>
            <a:ext cx="1921510" cy="521970"/>
          </a:xfrm>
          <a:prstGeom prst="rect">
            <a:avLst/>
          </a:prstGeom>
          <a:noFill/>
        </p:spPr>
        <p:txBody>
          <a:bodyPr wrap="square" rtlCol="0">
            <a:spAutoFit/>
          </a:bodyPr>
          <a:lstStyle/>
          <a:p>
            <a:pPr algn="ctr"/>
            <a:r>
              <a:rPr lang="zh-CN" altLang="en-US" sz="2800"/>
              <a:t>构建算子</a:t>
            </a:r>
            <a:r>
              <a:rPr lang="en-US" altLang="zh-CN" sz="2800"/>
              <a:t>X</a:t>
            </a:r>
          </a:p>
        </p:txBody>
      </p:sp>
      <p:sp>
        <p:nvSpPr>
          <p:cNvPr id="15" name="Text Box 14"/>
          <p:cNvSpPr txBox="1"/>
          <p:nvPr/>
        </p:nvSpPr>
        <p:spPr>
          <a:xfrm>
            <a:off x="676910" y="3377565"/>
            <a:ext cx="385445" cy="368300"/>
          </a:xfrm>
          <a:prstGeom prst="rect">
            <a:avLst/>
          </a:prstGeom>
          <a:noFill/>
        </p:spPr>
        <p:txBody>
          <a:bodyPr wrap="square" rtlCol="0">
            <a:spAutoFit/>
          </a:bodyPr>
          <a:lstStyle/>
          <a:p>
            <a:r>
              <a:rPr lang="en-US"/>
              <a:t>0</a:t>
            </a:r>
          </a:p>
        </p:txBody>
      </p:sp>
      <p:sp>
        <p:nvSpPr>
          <p:cNvPr id="16" name="Text Box 15"/>
          <p:cNvSpPr txBox="1"/>
          <p:nvPr/>
        </p:nvSpPr>
        <p:spPr>
          <a:xfrm>
            <a:off x="2066290" y="3377565"/>
            <a:ext cx="477520" cy="368300"/>
          </a:xfrm>
          <a:prstGeom prst="rect">
            <a:avLst/>
          </a:prstGeom>
          <a:noFill/>
        </p:spPr>
        <p:txBody>
          <a:bodyPr wrap="square" rtlCol="0">
            <a:spAutoFit/>
          </a:bodyPr>
          <a:lstStyle/>
          <a:p>
            <a:r>
              <a:rPr lang="en-US"/>
              <a:t>dr</a:t>
            </a:r>
          </a:p>
        </p:txBody>
      </p:sp>
      <p:sp>
        <p:nvSpPr>
          <p:cNvPr id="17" name="Text Box 16"/>
          <p:cNvSpPr txBox="1"/>
          <p:nvPr/>
        </p:nvSpPr>
        <p:spPr>
          <a:xfrm>
            <a:off x="3566160" y="3377565"/>
            <a:ext cx="782955" cy="368300"/>
          </a:xfrm>
          <a:prstGeom prst="rect">
            <a:avLst/>
          </a:prstGeom>
          <a:noFill/>
        </p:spPr>
        <p:txBody>
          <a:bodyPr wrap="square" rtlCol="0">
            <a:spAutoFit/>
          </a:bodyPr>
          <a:lstStyle/>
          <a:p>
            <a:r>
              <a:rPr lang="en-US"/>
              <a:t>2*dr</a:t>
            </a:r>
          </a:p>
        </p:txBody>
      </p:sp>
      <p:sp>
        <p:nvSpPr>
          <p:cNvPr id="18" name="Text Box 17"/>
          <p:cNvSpPr txBox="1"/>
          <p:nvPr/>
        </p:nvSpPr>
        <p:spPr>
          <a:xfrm>
            <a:off x="4939665" y="3377565"/>
            <a:ext cx="782955" cy="368300"/>
          </a:xfrm>
          <a:prstGeom prst="rect">
            <a:avLst/>
          </a:prstGeom>
          <a:noFill/>
        </p:spPr>
        <p:txBody>
          <a:bodyPr wrap="square" rtlCol="0">
            <a:spAutoFit/>
          </a:bodyPr>
          <a:lstStyle/>
          <a:p>
            <a:r>
              <a:rPr lang="en-US"/>
              <a:t>n*dr</a:t>
            </a:r>
          </a:p>
        </p:txBody>
      </p:sp>
      <p:cxnSp>
        <p:nvCxnSpPr>
          <p:cNvPr id="19" name="Straight Arrow Connector 18"/>
          <p:cNvCxnSpPr>
            <a:cxnSpLocks/>
            <a:stCxn id="12" idx="3"/>
            <a:endCxn id="1" idx="1"/>
          </p:cNvCxnSpPr>
          <p:nvPr/>
        </p:nvCxnSpPr>
        <p:spPr>
          <a:xfrm>
            <a:off x="637222" y="2166621"/>
            <a:ext cx="246064"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cxnSp>
        <p:nvCxnSpPr>
          <p:cNvPr id="20" name="Straight Arrow Connector 19"/>
          <p:cNvCxnSpPr>
            <a:stCxn id="14" idx="0"/>
            <a:endCxn id="6" idx="1"/>
          </p:cNvCxnSpPr>
          <p:nvPr/>
        </p:nvCxnSpPr>
        <p:spPr>
          <a:xfrm flipV="1">
            <a:off x="1351915" y="2166620"/>
            <a:ext cx="960755" cy="2883535"/>
          </a:xfrm>
          <a:prstGeom prst="straightConnector1">
            <a:avLst/>
          </a:prstGeom>
          <a:gradFill rotWithShape="0">
            <a:gsLst>
              <a:gs pos="0">
                <a:schemeClr val="accent1"/>
              </a:gs>
              <a:gs pos="100000">
                <a:schemeClr val="accent2"/>
              </a:gs>
            </a:gsLst>
            <a:lin ang="5400000" scaled="1"/>
          </a:gradFill>
          <a:ln w="28575" cap="flat" cmpd="sng" algn="ctr">
            <a:solidFill>
              <a:srgbClr val="CC3300"/>
            </a:solidFill>
            <a:prstDash val="solid"/>
            <a:round/>
            <a:headEnd type="none" w="med" len="med"/>
            <a:tailEnd type="arrow" w="med" len="med"/>
          </a:ln>
        </p:spPr>
      </p:cxnSp>
      <p:cxnSp>
        <p:nvCxnSpPr>
          <p:cNvPr id="21" name="Straight Arrow Connector 20"/>
          <p:cNvCxnSpPr>
            <a:stCxn id="6" idx="1"/>
            <a:endCxn id="22" idx="1"/>
          </p:cNvCxnSpPr>
          <p:nvPr/>
        </p:nvCxnSpPr>
        <p:spPr>
          <a:xfrm>
            <a:off x="2312670" y="2179320"/>
            <a:ext cx="499745" cy="2872105"/>
          </a:xfrm>
          <a:prstGeom prst="straightConnector1">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arrow" w="med" len="med"/>
          </a:ln>
        </p:spPr>
      </p:cxnSp>
      <p:sp>
        <p:nvSpPr>
          <p:cNvPr id="22" name="Text Box 21"/>
          <p:cNvSpPr txBox="1"/>
          <p:nvPr/>
        </p:nvSpPr>
        <p:spPr>
          <a:xfrm>
            <a:off x="2812415" y="4759325"/>
            <a:ext cx="2127250" cy="583565"/>
          </a:xfrm>
          <a:prstGeom prst="rect">
            <a:avLst/>
          </a:prstGeom>
          <a:noFill/>
        </p:spPr>
        <p:txBody>
          <a:bodyPr wrap="square" rtlCol="0">
            <a:spAutoFit/>
          </a:bodyPr>
          <a:lstStyle/>
          <a:p>
            <a:r>
              <a:rPr lang="zh-CN" sz="3200"/>
              <a:t>预报声压</a:t>
            </a:r>
          </a:p>
        </p:txBody>
      </p:sp>
      <p:cxnSp>
        <p:nvCxnSpPr>
          <p:cNvPr id="23" name="Straight Arrow Connector 22"/>
          <p:cNvCxnSpPr>
            <a:cxnSpLocks/>
            <a:stCxn id="26" idx="0"/>
          </p:cNvCxnSpPr>
          <p:nvPr/>
        </p:nvCxnSpPr>
        <p:spPr>
          <a:xfrm flipV="1">
            <a:off x="916100" y="3260090"/>
            <a:ext cx="1415857" cy="738164"/>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sp>
        <p:nvSpPr>
          <p:cNvPr id="25" name="Content Placeholder 24"/>
          <p:cNvSpPr>
            <a:spLocks noGrp="1"/>
          </p:cNvSpPr>
          <p:nvPr>
            <p:ph sz="half" idx="2"/>
          </p:nvPr>
        </p:nvSpPr>
        <p:spPr>
          <a:xfrm>
            <a:off x="5544185" y="2138045"/>
            <a:ext cx="5956300" cy="1122045"/>
          </a:xfrm>
          <a:ln w="28575">
            <a:solidFill>
              <a:schemeClr val="tx1">
                <a:lumMod val="95000"/>
                <a:lumOff val="5000"/>
              </a:schemeClr>
            </a:solidFill>
          </a:ln>
        </p:spPr>
        <p:txBody>
          <a:bodyPr/>
          <a:lstStyle/>
          <a:p>
            <a:pPr marR="0" algn="l" defTabSz="914400" rtl="0" eaLnBrk="1" fontAlgn="auto" latinLnBrk="0" hangingPunct="1">
              <a:lnSpc>
                <a:spcPct val="100000"/>
              </a:lnSpc>
              <a:spcBef>
                <a:spcPts val="1000"/>
              </a:spcBef>
              <a:spcAft>
                <a:spcPct val="0"/>
              </a:spcAft>
              <a:buClrTx/>
              <a:buSzTx/>
            </a:pPr>
            <a:r>
              <a:rPr kumimoji="0" lang="en-US" altLang="zh-CN" sz="2800" i="0" u="none" strike="noStrike" kern="1200" cap="none" spc="0" normalizeH="0" baseline="0" noProof="1">
                <a:solidFill>
                  <a:schemeClr val="accent1"/>
                </a:solidFill>
                <a:latin typeface="+mn-lt"/>
                <a:ea typeface="+mn-ea"/>
                <a:cs typeface="+mn-cs"/>
                <a:sym typeface="+mn-ea"/>
              </a:rPr>
              <a:t>vPINNs</a:t>
            </a:r>
            <a:r>
              <a:rPr kumimoji="0" lang="zh-CN" altLang="en-US" sz="2800" i="0" u="none" strike="noStrike" kern="1200" cap="none" spc="0" normalizeH="0" baseline="0" noProof="1">
                <a:solidFill>
                  <a:schemeClr val="accent1"/>
                </a:solidFill>
                <a:latin typeface="+mn-lt"/>
                <a:ea typeface="+mn-ea"/>
                <a:cs typeface="+mn-cs"/>
                <a:sym typeface="+mn-ea"/>
              </a:rPr>
              <a:t>：</a:t>
            </a:r>
            <a:r>
              <a:rPr kumimoji="0" lang="en-US" altLang="zh-CN" sz="2800" i="0" u="none" strike="noStrike" kern="1200" cap="none" spc="0" normalizeH="0" baseline="0" noProof="1">
                <a:solidFill>
                  <a:schemeClr val="accent1"/>
                </a:solidFill>
                <a:latin typeface="+mn-lt"/>
                <a:ea typeface="+mn-ea"/>
                <a:cs typeface="+mn-cs"/>
                <a:sym typeface="+mn-ea"/>
              </a:rPr>
              <a:t>variational PINNs</a:t>
            </a:r>
          </a:p>
          <a:p>
            <a:pPr marR="0" algn="l" defTabSz="914400" rtl="0" eaLnBrk="1" fontAlgn="auto" latinLnBrk="0" hangingPunct="1">
              <a:lnSpc>
                <a:spcPct val="100000"/>
              </a:lnSpc>
              <a:spcBef>
                <a:spcPts val="1000"/>
              </a:spcBef>
              <a:spcAft>
                <a:spcPct val="0"/>
              </a:spcAft>
              <a:buClrTx/>
              <a:buSzTx/>
            </a:pPr>
            <a:r>
              <a:rPr kumimoji="0" lang="en-US" altLang="zh-CN" sz="2800" i="0" u="none" strike="noStrike" kern="1200" cap="none" spc="0" normalizeH="0" baseline="0" noProof="1">
                <a:solidFill>
                  <a:srgbClr val="202020"/>
                </a:solidFill>
                <a:latin typeface="+mn-lt"/>
                <a:ea typeface="+mn-ea"/>
                <a:cs typeface="+mn-cs"/>
                <a:sym typeface="+mn-ea"/>
              </a:rPr>
              <a:t>nPINNs</a:t>
            </a:r>
            <a:r>
              <a:rPr kumimoji="0" lang="zh-CN" altLang="en-US" sz="2800" i="0" u="none" strike="noStrike" kern="1200" cap="none" spc="0" normalizeH="0" baseline="0" noProof="1">
                <a:solidFill>
                  <a:srgbClr val="202020"/>
                </a:solidFill>
                <a:latin typeface="+mn-lt"/>
                <a:ea typeface="+mn-ea"/>
                <a:cs typeface="+mn-cs"/>
                <a:sym typeface="+mn-ea"/>
              </a:rPr>
              <a:t>：</a:t>
            </a:r>
            <a:r>
              <a:rPr kumimoji="0" lang="en-US" altLang="zh-CN" sz="2800" i="0" u="none" strike="noStrike" kern="1200" cap="none" spc="0" normalizeH="0" baseline="0" noProof="1">
                <a:solidFill>
                  <a:srgbClr val="202020"/>
                </a:solidFill>
                <a:latin typeface="+mn-lt"/>
                <a:ea typeface="+mn-ea"/>
                <a:cs typeface="+mn-cs"/>
                <a:sym typeface="+mn-ea"/>
              </a:rPr>
              <a:t>NonLocal PINNs</a:t>
            </a:r>
            <a:r>
              <a:rPr kumimoji="0" lang="en-US" altLang="en-US" sz="2800" i="0" u="none" strike="noStrike" kern="1200" cap="none" spc="0" normalizeH="0" baseline="0" noProof="1">
                <a:solidFill>
                  <a:srgbClr val="202020"/>
                </a:solidFill>
                <a:latin typeface="+mn-lt"/>
                <a:ea typeface="+mn-ea"/>
                <a:cs typeface="+mn-cs"/>
                <a:sym typeface="+mn-ea"/>
              </a:rPr>
              <a:t>...</a:t>
            </a:r>
          </a:p>
        </p:txBody>
      </p:sp>
      <p:sp>
        <p:nvSpPr>
          <p:cNvPr id="26" name="Text Box 11">
            <a:extLst>
              <a:ext uri="{FF2B5EF4-FFF2-40B4-BE49-F238E27FC236}">
                <a16:creationId xmlns:a16="http://schemas.microsoft.com/office/drawing/2014/main" id="{2FF208A8-23B5-4A32-BF33-3D9C8C6274FB}"/>
              </a:ext>
            </a:extLst>
          </p:cNvPr>
          <p:cNvSpPr txBox="1"/>
          <p:nvPr/>
        </p:nvSpPr>
        <p:spPr>
          <a:xfrm>
            <a:off x="131353" y="3998254"/>
            <a:ext cx="1569493" cy="461665"/>
          </a:xfrm>
          <a:prstGeom prst="rect">
            <a:avLst/>
          </a:prstGeom>
          <a:noFill/>
        </p:spPr>
        <p:txBody>
          <a:bodyPr wrap="square" rtlCol="0">
            <a:spAutoFit/>
          </a:bodyPr>
          <a:lstStyle/>
          <a:p>
            <a:r>
              <a:rPr lang="zh-CN" altLang="en-US" sz="2400" dirty="0"/>
              <a:t>声速剖面</a:t>
            </a:r>
          </a:p>
        </p:txBody>
      </p:sp>
      <p:sp>
        <p:nvSpPr>
          <p:cNvPr id="24" name="Google Shape;9571;p134">
            <a:extLst>
              <a:ext uri="{FF2B5EF4-FFF2-40B4-BE49-F238E27FC236}">
                <a16:creationId xmlns:a16="http://schemas.microsoft.com/office/drawing/2014/main" id="{869C1133-9E23-40B4-B1B2-268677B64C8A}"/>
              </a:ext>
            </a:extLst>
          </p:cNvPr>
          <p:cNvSpPr txBox="1"/>
          <p:nvPr/>
        </p:nvSpPr>
        <p:spPr>
          <a:xfrm>
            <a:off x="1972000" y="72665"/>
            <a:ext cx="8248000" cy="673100"/>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2.2.2 </a:t>
            </a:r>
            <a:r>
              <a:rPr lang="zh-CN" altLang="en-US" sz="2800" b="1" dirty="0">
                <a:solidFill>
                  <a:schemeClr val="accent4"/>
                </a:solidFill>
              </a:rPr>
              <a:t>物理信息神经网路的</a:t>
            </a:r>
            <a:r>
              <a:rPr lang="zh-CN" altLang="en-US" sz="2800" b="1" dirty="0">
                <a:solidFill>
                  <a:schemeClr val="accent4"/>
                </a:solidFill>
                <a:effectLst/>
              </a:rPr>
              <a:t>框架问题</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3" name="矩形 2">
            <a:extLst>
              <a:ext uri="{FF2B5EF4-FFF2-40B4-BE49-F238E27FC236}">
                <a16:creationId xmlns:a16="http://schemas.microsoft.com/office/drawing/2014/main" id="{A2362BE6-C066-48E6-B76A-454DA0185627}"/>
              </a:ext>
            </a:extLst>
          </p:cNvPr>
          <p:cNvSpPr/>
          <p:nvPr/>
        </p:nvSpPr>
        <p:spPr bwMode="auto">
          <a:xfrm>
            <a:off x="765544" y="4816549"/>
            <a:ext cx="9377916" cy="187799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9572" name="Google Shape;9572;p134"/>
          <p:cNvSpPr txBox="1"/>
          <p:nvPr/>
        </p:nvSpPr>
        <p:spPr>
          <a:xfrm>
            <a:off x="868086" y="243638"/>
            <a:ext cx="9804800" cy="677068"/>
          </a:xfrm>
          <a:prstGeom prst="rect">
            <a:avLst/>
          </a:prstGeom>
          <a:noFill/>
          <a:ln>
            <a:noFill/>
          </a:ln>
        </p:spPr>
        <p:txBody>
          <a:bodyPr spcFirstLastPara="1" wrap="square" lIns="121900" tIns="121900" rIns="121900" bIns="121900" anchor="t" anchorCtr="0">
            <a:spAutoFit/>
          </a:bodyPr>
          <a:lstStyle/>
          <a:p>
            <a:pPr marL="146050" lvl="0" indent="0" algn="ctr" rtl="0">
              <a:spcBef>
                <a:spcPts val="0"/>
              </a:spcBef>
              <a:spcAft>
                <a:spcPts val="0"/>
              </a:spcAft>
              <a:buSzPts val="1300"/>
              <a:buNone/>
            </a:pPr>
            <a:r>
              <a:rPr lang="en-US" altLang="zh-CN" sz="2800" dirty="0"/>
              <a:t>0. </a:t>
            </a:r>
            <a:r>
              <a:rPr lang="zh-CN" altLang="en-US" sz="2800" dirty="0"/>
              <a:t>序言</a:t>
            </a:r>
            <a:r>
              <a:rPr lang="zh-CN" altLang="en-GB" sz="2800" dirty="0"/>
              <a:t>：</a:t>
            </a:r>
            <a:r>
              <a:rPr lang="zh-CN" altLang="en-US" sz="2800" dirty="0"/>
              <a:t>数据驱动声场智能预报的研究方向分类</a:t>
            </a:r>
            <a:endParaRPr lang="en-US" altLang="zh-CN" sz="2800" dirty="0">
              <a:solidFill>
                <a:schemeClr val="accent1"/>
              </a:solidFill>
              <a:effectLst>
                <a:outerShdw blurRad="38100" dist="25400" dir="5400000" algn="ctr" rotWithShape="0">
                  <a:srgbClr val="6E747A">
                    <a:alpha val="43000"/>
                  </a:srgbClr>
                </a:outerShdw>
              </a:effectLst>
            </a:endParaRPr>
          </a:p>
        </p:txBody>
      </p:sp>
      <p:sp>
        <p:nvSpPr>
          <p:cNvPr id="5" name="TextBox 57"/>
          <p:cNvSpPr txBox="1"/>
          <p:nvPr/>
        </p:nvSpPr>
        <p:spPr>
          <a:xfrm>
            <a:off x="868086" y="4906104"/>
            <a:ext cx="9155430"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b="1" dirty="0">
                <a:ln>
                  <a:noFill/>
                </a:ln>
              </a:rPr>
              <a:t>物理机制：</a:t>
            </a:r>
            <a:r>
              <a:rPr lang="zh-CN" altLang="en-US" dirty="0">
                <a:ln>
                  <a:noFill/>
                </a:ln>
              </a:rPr>
              <a:t>比如，我们需要声压和空间位置</a:t>
            </a:r>
            <a:r>
              <a:rPr lang="zh-CN" altLang="en-US" dirty="0"/>
              <a:t>、密度、介质声速之间的映射关系，这指的是</a:t>
            </a:r>
            <a:r>
              <a:rPr lang="zh-CN" altLang="en-US" dirty="0">
                <a:ln>
                  <a:noFill/>
                </a:ln>
              </a:rPr>
              <a:t>非齐次</a:t>
            </a:r>
            <a:r>
              <a:rPr lang="en-US" altLang="zh-CN" dirty="0">
                <a:ln>
                  <a:noFill/>
                </a:ln>
              </a:rPr>
              <a:t>Helmholtz</a:t>
            </a:r>
            <a:r>
              <a:rPr lang="zh-CN" altLang="en-US" dirty="0">
                <a:ln>
                  <a:noFill/>
                </a:ln>
              </a:rPr>
              <a:t>方程。如果继续增加要素，对于额外要素原本的方程不能准确描述这些量之间的关系。</a:t>
            </a:r>
            <a:endParaRPr lang="zh-CN" altLang="el-GR" dirty="0">
              <a:ln>
                <a:noFill/>
              </a:ln>
            </a:endParaRPr>
          </a:p>
        </p:txBody>
      </p:sp>
      <p:graphicFrame>
        <p:nvGraphicFramePr>
          <p:cNvPr id="10" name="表格 10">
            <a:extLst>
              <a:ext uri="{FF2B5EF4-FFF2-40B4-BE49-F238E27FC236}">
                <a16:creationId xmlns:a16="http://schemas.microsoft.com/office/drawing/2014/main" id="{C74077D0-C373-4F3B-9CE3-4F0C1EEC8D62}"/>
              </a:ext>
            </a:extLst>
          </p:cNvPr>
          <p:cNvGraphicFramePr>
            <a:graphicFrameLocks noGrp="1"/>
          </p:cNvGraphicFramePr>
          <p:nvPr>
            <p:extLst>
              <p:ext uri="{D42A27DB-BD31-4B8C-83A1-F6EECF244321}">
                <p14:modId xmlns:p14="http://schemas.microsoft.com/office/powerpoint/2010/main" val="4215260783"/>
              </p:ext>
            </p:extLst>
          </p:nvPr>
        </p:nvGraphicFramePr>
        <p:xfrm>
          <a:off x="1523278" y="1153366"/>
          <a:ext cx="3095118" cy="1769252"/>
        </p:xfrm>
        <a:graphic>
          <a:graphicData uri="http://schemas.openxmlformats.org/drawingml/2006/table">
            <a:tbl>
              <a:tblPr firstRow="1" bandRow="1">
                <a:tableStyleId>{22838BEF-8BB2-4498-84A7-C5851F593DF1}</a:tableStyleId>
              </a:tblPr>
              <a:tblGrid>
                <a:gridCol w="1547559">
                  <a:extLst>
                    <a:ext uri="{9D8B030D-6E8A-4147-A177-3AD203B41FA5}">
                      <a16:colId xmlns:a16="http://schemas.microsoft.com/office/drawing/2014/main" val="63084302"/>
                    </a:ext>
                  </a:extLst>
                </a:gridCol>
                <a:gridCol w="1547559">
                  <a:extLst>
                    <a:ext uri="{9D8B030D-6E8A-4147-A177-3AD203B41FA5}">
                      <a16:colId xmlns:a16="http://schemas.microsoft.com/office/drawing/2014/main" val="83771269"/>
                    </a:ext>
                  </a:extLst>
                </a:gridCol>
              </a:tblGrid>
              <a:tr h="437753">
                <a:tc>
                  <a:txBody>
                    <a:bodyPr/>
                    <a:lstStyle/>
                    <a:p>
                      <a:pPr algn="ctr"/>
                      <a:r>
                        <a:rPr lang="zh-CN" altLang="en-US" dirty="0"/>
                        <a:t>类别</a:t>
                      </a:r>
                    </a:p>
                  </a:txBody>
                  <a:tcPr/>
                </a:tc>
                <a:tc>
                  <a:txBody>
                    <a:bodyPr/>
                    <a:lstStyle/>
                    <a:p>
                      <a:pPr algn="ctr"/>
                      <a:r>
                        <a:rPr lang="zh-CN" altLang="en-US" dirty="0"/>
                        <a:t>物理机制</a:t>
                      </a:r>
                    </a:p>
                  </a:txBody>
                  <a:tcPr/>
                </a:tc>
                <a:extLst>
                  <a:ext uri="{0D108BD9-81ED-4DB2-BD59-A6C34878D82A}">
                    <a16:rowId xmlns:a16="http://schemas.microsoft.com/office/drawing/2014/main" val="91100082"/>
                  </a:ext>
                </a:extLst>
              </a:tr>
              <a:tr h="443833">
                <a:tc>
                  <a:txBody>
                    <a:bodyPr/>
                    <a:lstStyle/>
                    <a:p>
                      <a:pPr algn="ctr"/>
                      <a:r>
                        <a:rPr lang="zh-CN" altLang="en-US" dirty="0"/>
                        <a:t>正演</a:t>
                      </a:r>
                    </a:p>
                  </a:txBody>
                  <a:tcPr/>
                </a:tc>
                <a:tc>
                  <a:txBody>
                    <a:bodyPr/>
                    <a:lstStyle/>
                    <a:p>
                      <a:pPr algn="ctr"/>
                      <a:r>
                        <a:rPr lang="zh-CN" altLang="en-US" dirty="0"/>
                        <a:t>未知</a:t>
                      </a:r>
                    </a:p>
                  </a:txBody>
                  <a:tcPr/>
                </a:tc>
                <a:extLst>
                  <a:ext uri="{0D108BD9-81ED-4DB2-BD59-A6C34878D82A}">
                    <a16:rowId xmlns:a16="http://schemas.microsoft.com/office/drawing/2014/main" val="1963085832"/>
                  </a:ext>
                </a:extLst>
              </a:tr>
              <a:tr h="443833">
                <a:tc>
                  <a:txBody>
                    <a:bodyPr/>
                    <a:lstStyle/>
                    <a:p>
                      <a:pPr algn="ctr"/>
                      <a:r>
                        <a:rPr lang="zh-CN" altLang="en-US" dirty="0"/>
                        <a:t>正演</a:t>
                      </a:r>
                    </a:p>
                  </a:txBody>
                  <a:tcPr/>
                </a:tc>
                <a:tc>
                  <a:txBody>
                    <a:bodyPr/>
                    <a:lstStyle/>
                    <a:p>
                      <a:pPr algn="ctr"/>
                      <a:r>
                        <a:rPr lang="zh-CN" altLang="en-US" dirty="0"/>
                        <a:t>已知</a:t>
                      </a:r>
                    </a:p>
                  </a:txBody>
                  <a:tcPr/>
                </a:tc>
                <a:extLst>
                  <a:ext uri="{0D108BD9-81ED-4DB2-BD59-A6C34878D82A}">
                    <a16:rowId xmlns:a16="http://schemas.microsoft.com/office/drawing/2014/main" val="1986399625"/>
                  </a:ext>
                </a:extLst>
              </a:tr>
              <a:tr h="443833">
                <a:tc>
                  <a:txBody>
                    <a:bodyPr/>
                    <a:lstStyle/>
                    <a:p>
                      <a:pPr algn="ctr"/>
                      <a:r>
                        <a:rPr lang="zh-CN" altLang="en-US" dirty="0"/>
                        <a:t>反演</a:t>
                      </a:r>
                    </a:p>
                  </a:txBody>
                  <a:tcPr/>
                </a:tc>
                <a:tc>
                  <a:txBody>
                    <a:bodyPr/>
                    <a:lstStyle/>
                    <a:p>
                      <a:pPr algn="ctr"/>
                      <a:r>
                        <a:rPr lang="zh-CN" altLang="en-US" dirty="0"/>
                        <a:t>已知</a:t>
                      </a:r>
                    </a:p>
                  </a:txBody>
                  <a:tcPr/>
                </a:tc>
                <a:extLst>
                  <a:ext uri="{0D108BD9-81ED-4DB2-BD59-A6C34878D82A}">
                    <a16:rowId xmlns:a16="http://schemas.microsoft.com/office/drawing/2014/main" val="3069007375"/>
                  </a:ext>
                </a:extLst>
              </a:tr>
            </a:tbl>
          </a:graphicData>
        </a:graphic>
      </p:graphicFrame>
      <p:sp>
        <p:nvSpPr>
          <p:cNvPr id="11" name="箭头: 右 10">
            <a:extLst>
              <a:ext uri="{FF2B5EF4-FFF2-40B4-BE49-F238E27FC236}">
                <a16:creationId xmlns:a16="http://schemas.microsoft.com/office/drawing/2014/main" id="{6909838E-F3D1-4FE6-AD66-372F60FBCB7F}"/>
              </a:ext>
            </a:extLst>
          </p:cNvPr>
          <p:cNvSpPr/>
          <p:nvPr/>
        </p:nvSpPr>
        <p:spPr bwMode="auto">
          <a:xfrm>
            <a:off x="4906047" y="1782612"/>
            <a:ext cx="987908" cy="611505"/>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graphicFrame>
        <p:nvGraphicFramePr>
          <p:cNvPr id="13" name="表格 12">
            <a:extLst>
              <a:ext uri="{FF2B5EF4-FFF2-40B4-BE49-F238E27FC236}">
                <a16:creationId xmlns:a16="http://schemas.microsoft.com/office/drawing/2014/main" id="{2EB20F90-867E-4239-8932-07843A93A952}"/>
              </a:ext>
            </a:extLst>
          </p:cNvPr>
          <p:cNvGraphicFramePr>
            <a:graphicFrameLocks noGrp="1"/>
          </p:cNvGraphicFramePr>
          <p:nvPr>
            <p:extLst>
              <p:ext uri="{D42A27DB-BD31-4B8C-83A1-F6EECF244321}">
                <p14:modId xmlns:p14="http://schemas.microsoft.com/office/powerpoint/2010/main" val="2799184966"/>
              </p:ext>
            </p:extLst>
          </p:nvPr>
        </p:nvGraphicFramePr>
        <p:xfrm>
          <a:off x="6064076" y="1105039"/>
          <a:ext cx="3959440" cy="1877990"/>
        </p:xfrm>
        <a:graphic>
          <a:graphicData uri="http://schemas.openxmlformats.org/drawingml/2006/table">
            <a:tbl>
              <a:tblPr firstRow="1" bandRow="1">
                <a:tableStyleId>{22838BEF-8BB2-4498-84A7-C5851F593DF1}</a:tableStyleId>
              </a:tblPr>
              <a:tblGrid>
                <a:gridCol w="1979720">
                  <a:extLst>
                    <a:ext uri="{9D8B030D-6E8A-4147-A177-3AD203B41FA5}">
                      <a16:colId xmlns:a16="http://schemas.microsoft.com/office/drawing/2014/main" val="3854988321"/>
                    </a:ext>
                  </a:extLst>
                </a:gridCol>
                <a:gridCol w="1979720">
                  <a:extLst>
                    <a:ext uri="{9D8B030D-6E8A-4147-A177-3AD203B41FA5}">
                      <a16:colId xmlns:a16="http://schemas.microsoft.com/office/drawing/2014/main" val="1973662705"/>
                    </a:ext>
                  </a:extLst>
                </a:gridCol>
              </a:tblGrid>
              <a:tr h="464657">
                <a:tc>
                  <a:txBody>
                    <a:bodyPr/>
                    <a:lstStyle/>
                    <a:p>
                      <a:pPr algn="ctr"/>
                      <a:r>
                        <a:rPr lang="zh-CN" altLang="en-US" dirty="0"/>
                        <a:t>应用分类</a:t>
                      </a:r>
                    </a:p>
                  </a:txBody>
                  <a:tcPr/>
                </a:tc>
                <a:tc>
                  <a:txBody>
                    <a:bodyPr/>
                    <a:lstStyle/>
                    <a:p>
                      <a:pPr algn="ctr"/>
                      <a:r>
                        <a:rPr lang="zh-CN" altLang="en-US" dirty="0"/>
                        <a:t>数据需求</a:t>
                      </a:r>
                    </a:p>
                  </a:txBody>
                  <a:tcPr/>
                </a:tc>
                <a:extLst>
                  <a:ext uri="{0D108BD9-81ED-4DB2-BD59-A6C34878D82A}">
                    <a16:rowId xmlns:a16="http://schemas.microsoft.com/office/drawing/2014/main" val="128709122"/>
                  </a:ext>
                </a:extLst>
              </a:tr>
              <a:tr h="471111">
                <a:tc>
                  <a:txBody>
                    <a:bodyPr/>
                    <a:lstStyle/>
                    <a:p>
                      <a:pPr algn="ctr"/>
                      <a:r>
                        <a:rPr lang="zh-CN" altLang="en-US" dirty="0"/>
                        <a:t>提取物理规律</a:t>
                      </a:r>
                    </a:p>
                  </a:txBody>
                  <a:tcPr/>
                </a:tc>
                <a:tc>
                  <a:txBody>
                    <a:bodyPr/>
                    <a:lstStyle/>
                    <a:p>
                      <a:pPr algn="ctr"/>
                      <a:r>
                        <a:rPr lang="zh-CN" altLang="en-US" dirty="0"/>
                        <a:t>实验数据</a:t>
                      </a:r>
                    </a:p>
                  </a:txBody>
                  <a:tcPr/>
                </a:tc>
                <a:extLst>
                  <a:ext uri="{0D108BD9-81ED-4DB2-BD59-A6C34878D82A}">
                    <a16:rowId xmlns:a16="http://schemas.microsoft.com/office/drawing/2014/main" val="3473665693"/>
                  </a:ext>
                </a:extLst>
              </a:tr>
              <a:tr h="471111">
                <a:tc>
                  <a:txBody>
                    <a:bodyPr/>
                    <a:lstStyle/>
                    <a:p>
                      <a:pPr algn="ctr"/>
                      <a:r>
                        <a:rPr lang="zh-CN" altLang="en-US" dirty="0"/>
                        <a:t>声场函数化</a:t>
                      </a:r>
                    </a:p>
                  </a:txBody>
                  <a:tcPr/>
                </a:tc>
                <a:tc>
                  <a:txBody>
                    <a:bodyPr/>
                    <a:lstStyle/>
                    <a:p>
                      <a:pPr algn="ctr"/>
                      <a:r>
                        <a:rPr lang="zh-CN" altLang="en-US" dirty="0"/>
                        <a:t>仿真数据</a:t>
                      </a:r>
                    </a:p>
                  </a:txBody>
                  <a:tcPr/>
                </a:tc>
                <a:extLst>
                  <a:ext uri="{0D108BD9-81ED-4DB2-BD59-A6C34878D82A}">
                    <a16:rowId xmlns:a16="http://schemas.microsoft.com/office/drawing/2014/main" val="1533943376"/>
                  </a:ext>
                </a:extLst>
              </a:tr>
              <a:tr h="471111">
                <a:tc>
                  <a:txBody>
                    <a:bodyPr/>
                    <a:lstStyle/>
                    <a:p>
                      <a:pPr algn="ctr"/>
                      <a:r>
                        <a:rPr lang="zh-CN" altLang="en-US" dirty="0"/>
                        <a:t>无先验知识反演</a:t>
                      </a:r>
                    </a:p>
                  </a:txBody>
                  <a:tcPr/>
                </a:tc>
                <a:tc>
                  <a:txBody>
                    <a:bodyPr/>
                    <a:lstStyle/>
                    <a:p>
                      <a:pPr algn="ctr"/>
                      <a:r>
                        <a:rPr lang="zh-CN" altLang="en-US" dirty="0"/>
                        <a:t>仿真</a:t>
                      </a:r>
                      <a:r>
                        <a:rPr lang="en-US" altLang="zh-CN" dirty="0"/>
                        <a:t>+</a:t>
                      </a:r>
                      <a:r>
                        <a:rPr lang="zh-CN" altLang="en-US" dirty="0"/>
                        <a:t>数据</a:t>
                      </a:r>
                    </a:p>
                  </a:txBody>
                  <a:tcPr/>
                </a:tc>
                <a:extLst>
                  <a:ext uri="{0D108BD9-81ED-4DB2-BD59-A6C34878D82A}">
                    <a16:rowId xmlns:a16="http://schemas.microsoft.com/office/drawing/2014/main" val="1733309350"/>
                  </a:ext>
                </a:extLst>
              </a:tr>
            </a:tbl>
          </a:graphicData>
        </a:graphic>
      </p:graphicFrame>
      <p:sp>
        <p:nvSpPr>
          <p:cNvPr id="2" name="灯片编号占位符 1">
            <a:extLst>
              <a:ext uri="{FF2B5EF4-FFF2-40B4-BE49-F238E27FC236}">
                <a16:creationId xmlns:a16="http://schemas.microsoft.com/office/drawing/2014/main" id="{FB6F3F6D-EE5E-494C-83F1-49F573C8B6E4}"/>
              </a:ext>
            </a:extLst>
          </p:cNvPr>
          <p:cNvSpPr>
            <a:spLocks noGrp="1"/>
          </p:cNvSpPr>
          <p:nvPr>
            <p:ph type="sldNum" sz="quarter" idx="12"/>
          </p:nvPr>
        </p:nvSpPr>
        <p:spPr/>
        <p:txBody>
          <a:bodyPr/>
          <a:lstStyle/>
          <a:p>
            <a:fld id="{49AE70B2-8BF9-45C0-BB95-33D1B9D3A854}" type="slidenum">
              <a:rPr lang="zh-CN" altLang="en-US" smtClean="0"/>
              <a:t>2</a:t>
            </a:fld>
            <a:endParaRPr lang="zh-CN" altLang="en-US" dirty="0"/>
          </a:p>
        </p:txBody>
      </p:sp>
      <p:sp>
        <p:nvSpPr>
          <p:cNvPr id="8" name="TextBox 57">
            <a:extLst>
              <a:ext uri="{FF2B5EF4-FFF2-40B4-BE49-F238E27FC236}">
                <a16:creationId xmlns:a16="http://schemas.microsoft.com/office/drawing/2014/main" id="{21A65A8D-441F-4075-A2EF-8449E22A3120}"/>
              </a:ext>
            </a:extLst>
          </p:cNvPr>
          <p:cNvSpPr txBox="1"/>
          <p:nvPr/>
        </p:nvSpPr>
        <p:spPr>
          <a:xfrm>
            <a:off x="868086" y="5968031"/>
            <a:ext cx="915543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b="1" dirty="0"/>
              <a:t>数据驱动：</a:t>
            </a:r>
            <a:r>
              <a:rPr lang="zh-CN" altLang="en-US" dirty="0"/>
              <a:t>类似神经网络这种训练网络然后对网络进行评估，通过优化方法缩小输入网络的数据和网络预测结果之间的距离进行训练，这种训练模型的方法也称为数据驱动。</a:t>
            </a:r>
            <a:endParaRPr lang="zh-CN" altLang="el-GR" dirty="0">
              <a:ln>
                <a:noFill/>
              </a:ln>
            </a:endParaRPr>
          </a:p>
        </p:txBody>
      </p:sp>
      <p:sp>
        <p:nvSpPr>
          <p:cNvPr id="9" name="TextBox 57">
            <a:extLst>
              <a:ext uri="{FF2B5EF4-FFF2-40B4-BE49-F238E27FC236}">
                <a16:creationId xmlns:a16="http://schemas.microsoft.com/office/drawing/2014/main" id="{8A19100E-08E7-4E6D-A8C4-723DA0438332}"/>
              </a:ext>
            </a:extLst>
          </p:cNvPr>
          <p:cNvSpPr txBox="1"/>
          <p:nvPr/>
        </p:nvSpPr>
        <p:spPr>
          <a:xfrm>
            <a:off x="1523278" y="3633978"/>
            <a:ext cx="4922874" cy="923330"/>
          </a:xfrm>
          <a:prstGeom prst="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marL="342900" indent="-342900">
              <a:buFont typeface="+mj-ea"/>
              <a:buAutoNum type="circleNumDbPlain"/>
            </a:pPr>
            <a:r>
              <a:rPr lang="zh-CN" altLang="en-US" dirty="0">
                <a:latin typeface="+mj-ea"/>
                <a:ea typeface="+mj-ea"/>
              </a:rPr>
              <a:t>数据驱动的区域海洋声场精确预报</a:t>
            </a:r>
            <a:endParaRPr lang="en-US" altLang="zh-CN" dirty="0">
              <a:latin typeface="+mj-ea"/>
              <a:ea typeface="+mj-ea"/>
            </a:endParaRPr>
          </a:p>
          <a:p>
            <a:pPr marL="342900" indent="-342900">
              <a:buFont typeface="+mj-ea"/>
              <a:buAutoNum type="circleNumDbPlain"/>
            </a:pPr>
            <a:r>
              <a:rPr lang="zh-CN" altLang="en-US" dirty="0">
                <a:latin typeface="+mj-ea"/>
                <a:ea typeface="+mj-ea"/>
              </a:rPr>
              <a:t>三维声场快速预报</a:t>
            </a:r>
            <a:endParaRPr lang="en-US" altLang="zh-CN" dirty="0">
              <a:latin typeface="+mj-ea"/>
              <a:ea typeface="+mj-ea"/>
            </a:endParaRPr>
          </a:p>
          <a:p>
            <a:pPr marL="342900" indent="-342900">
              <a:buFont typeface="+mj-ea"/>
              <a:buAutoNum type="circleNumDbPlain"/>
            </a:pPr>
            <a:r>
              <a:rPr lang="zh-CN" altLang="en-US" dirty="0">
                <a:latin typeface="+mj-ea"/>
                <a:ea typeface="+mj-ea"/>
              </a:rPr>
              <a:t>无先验知识的海洋环境参数反演</a:t>
            </a:r>
            <a:endParaRPr lang="en-US" altLang="zh-CN" dirty="0">
              <a:latin typeface="+mj-ea"/>
              <a:ea typeface="+mj-ea"/>
            </a:endParaRPr>
          </a:p>
        </p:txBody>
      </p:sp>
      <p:sp>
        <p:nvSpPr>
          <p:cNvPr id="12" name="箭头: 下弧形 11">
            <a:extLst>
              <a:ext uri="{FF2B5EF4-FFF2-40B4-BE49-F238E27FC236}">
                <a16:creationId xmlns:a16="http://schemas.microsoft.com/office/drawing/2014/main" id="{5FC0B0DA-E2EE-4866-9E23-4BF143A3B4C2}"/>
              </a:ext>
            </a:extLst>
          </p:cNvPr>
          <p:cNvSpPr/>
          <p:nvPr/>
        </p:nvSpPr>
        <p:spPr bwMode="auto">
          <a:xfrm rot="5400000">
            <a:off x="-425953" y="2408698"/>
            <a:ext cx="2382989" cy="1130815"/>
          </a:xfrm>
          <a:prstGeom prst="curvedUpArrow">
            <a:avLst>
              <a:gd name="adj1" fmla="val 17129"/>
              <a:gd name="adj2" fmla="val 47989"/>
              <a:gd name="adj3" fmla="val 24002"/>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5" name="文本框 14">
            <a:extLst>
              <a:ext uri="{FF2B5EF4-FFF2-40B4-BE49-F238E27FC236}">
                <a16:creationId xmlns:a16="http://schemas.microsoft.com/office/drawing/2014/main" id="{7BD34924-B4E3-4465-8B53-F850920DD70F}"/>
              </a:ext>
            </a:extLst>
          </p:cNvPr>
          <p:cNvSpPr txBox="1"/>
          <p:nvPr/>
        </p:nvSpPr>
        <p:spPr>
          <a:xfrm>
            <a:off x="1089632" y="874637"/>
            <a:ext cx="470086" cy="369332"/>
          </a:xfrm>
          <a:prstGeom prst="rect">
            <a:avLst/>
          </a:prstGeom>
          <a:noFill/>
        </p:spPr>
        <p:txBody>
          <a:bodyPr wrap="square" rtlCol="0">
            <a:spAutoFit/>
          </a:bodyPr>
          <a:lstStyle/>
          <a:p>
            <a:r>
              <a:rPr lang="en-US" altLang="zh-CN" b="1" dirty="0">
                <a:solidFill>
                  <a:srgbClr val="FF0000"/>
                </a:solidFill>
                <a:latin typeface="+mj-lt"/>
                <a:ea typeface="+mj-ea"/>
              </a:rPr>
              <a:t>Ⅰ</a:t>
            </a:r>
            <a:endParaRPr lang="zh-CN" altLang="en-US" b="1" dirty="0">
              <a:solidFill>
                <a:srgbClr val="FF0000"/>
              </a:solidFill>
              <a:latin typeface="+mj-lt"/>
              <a:ea typeface="+mj-ea"/>
            </a:endParaRPr>
          </a:p>
        </p:txBody>
      </p:sp>
      <p:sp>
        <p:nvSpPr>
          <p:cNvPr id="17" name="文本框 16">
            <a:extLst>
              <a:ext uri="{FF2B5EF4-FFF2-40B4-BE49-F238E27FC236}">
                <a16:creationId xmlns:a16="http://schemas.microsoft.com/office/drawing/2014/main" id="{2E1EFE35-01AF-46A9-A300-DB0E0EC58003}"/>
              </a:ext>
            </a:extLst>
          </p:cNvPr>
          <p:cNvSpPr txBox="1"/>
          <p:nvPr/>
        </p:nvSpPr>
        <p:spPr>
          <a:xfrm>
            <a:off x="5535443" y="920706"/>
            <a:ext cx="470086" cy="369332"/>
          </a:xfrm>
          <a:prstGeom prst="rect">
            <a:avLst/>
          </a:prstGeom>
          <a:noFill/>
        </p:spPr>
        <p:txBody>
          <a:bodyPr wrap="square" rtlCol="0">
            <a:spAutoFit/>
          </a:bodyPr>
          <a:lstStyle/>
          <a:p>
            <a:r>
              <a:rPr lang="en-US" altLang="zh-CN" b="1" dirty="0">
                <a:solidFill>
                  <a:srgbClr val="FF0000"/>
                </a:solidFill>
                <a:latin typeface="+mj-lt"/>
                <a:ea typeface="+mj-ea"/>
              </a:rPr>
              <a:t>Ⅱ</a:t>
            </a:r>
            <a:endParaRPr lang="zh-CN" altLang="en-US" b="1" dirty="0">
              <a:solidFill>
                <a:srgbClr val="FF0000"/>
              </a:solidFill>
              <a:latin typeface="+mj-lt"/>
              <a:ea typeface="+mj-ea"/>
            </a:endParaRPr>
          </a:p>
        </p:txBody>
      </p:sp>
      <p:sp>
        <p:nvSpPr>
          <p:cNvPr id="18" name="文本框 17">
            <a:extLst>
              <a:ext uri="{FF2B5EF4-FFF2-40B4-BE49-F238E27FC236}">
                <a16:creationId xmlns:a16="http://schemas.microsoft.com/office/drawing/2014/main" id="{9152DE70-EB51-4750-A556-B5FB05B23BB5}"/>
              </a:ext>
            </a:extLst>
          </p:cNvPr>
          <p:cNvSpPr txBox="1"/>
          <p:nvPr/>
        </p:nvSpPr>
        <p:spPr>
          <a:xfrm>
            <a:off x="1192071" y="3244334"/>
            <a:ext cx="470086" cy="369332"/>
          </a:xfrm>
          <a:prstGeom prst="rect">
            <a:avLst/>
          </a:prstGeom>
          <a:noFill/>
        </p:spPr>
        <p:txBody>
          <a:bodyPr wrap="square" rtlCol="0">
            <a:spAutoFit/>
          </a:bodyPr>
          <a:lstStyle/>
          <a:p>
            <a:r>
              <a:rPr lang="en-US" altLang="zh-CN" b="1" dirty="0">
                <a:solidFill>
                  <a:srgbClr val="FF0000"/>
                </a:solidFill>
                <a:latin typeface="+mj-lt"/>
                <a:ea typeface="+mj-ea"/>
              </a:rPr>
              <a:t>Ⅲ</a:t>
            </a:r>
            <a:endParaRPr lang="zh-CN" altLang="en-US" b="1" dirty="0">
              <a:solidFill>
                <a:srgbClr val="FF0000"/>
              </a:solidFill>
              <a:latin typeface="+mj-lt"/>
              <a:ea typeface="+mj-ea"/>
            </a:endParaRPr>
          </a:p>
        </p:txBody>
      </p:sp>
      <p:sp>
        <p:nvSpPr>
          <p:cNvPr id="19" name="文本框 18">
            <a:extLst>
              <a:ext uri="{FF2B5EF4-FFF2-40B4-BE49-F238E27FC236}">
                <a16:creationId xmlns:a16="http://schemas.microsoft.com/office/drawing/2014/main" id="{2E38C6FC-56D3-404E-AA17-067AA1DF3DE0}"/>
              </a:ext>
            </a:extLst>
          </p:cNvPr>
          <p:cNvSpPr txBox="1"/>
          <p:nvPr/>
        </p:nvSpPr>
        <p:spPr>
          <a:xfrm>
            <a:off x="244187" y="4721438"/>
            <a:ext cx="470086" cy="369332"/>
          </a:xfrm>
          <a:prstGeom prst="rect">
            <a:avLst/>
          </a:prstGeom>
          <a:noFill/>
        </p:spPr>
        <p:txBody>
          <a:bodyPr wrap="square" rtlCol="0">
            <a:spAutoFit/>
          </a:bodyPr>
          <a:lstStyle/>
          <a:p>
            <a:r>
              <a:rPr lang="zh-CN" altLang="en-US" b="1" dirty="0">
                <a:solidFill>
                  <a:srgbClr val="FF0000"/>
                </a:solidFill>
                <a:latin typeface="+mj-lt"/>
                <a:ea typeface="+mj-ea"/>
              </a:rPr>
              <a:t>注：</a:t>
            </a:r>
          </a:p>
        </p:txBody>
      </p:sp>
    </p:spTree>
    <p:extLst>
      <p:ext uri="{BB962C8B-B14F-4D97-AF65-F5344CB8AC3E}">
        <p14:creationId xmlns:p14="http://schemas.microsoft.com/office/powerpoint/2010/main" val="2860157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pic>
        <p:nvPicPr>
          <p:cNvPr id="2" name="Picture 1" descr="fig5-1"/>
          <p:cNvPicPr>
            <a:picLocks noChangeAspect="1"/>
          </p:cNvPicPr>
          <p:nvPr/>
        </p:nvPicPr>
        <p:blipFill>
          <a:blip r:embed="rId3"/>
          <a:stretch>
            <a:fillRect/>
          </a:stretch>
        </p:blipFill>
        <p:spPr>
          <a:xfrm>
            <a:off x="1620520" y="122555"/>
            <a:ext cx="8334375" cy="2737485"/>
          </a:xfrm>
          <a:prstGeom prst="rect">
            <a:avLst/>
          </a:prstGeom>
        </p:spPr>
      </p:pic>
      <p:pic>
        <p:nvPicPr>
          <p:cNvPr id="5" name="Picture 4" descr="fig5-4"/>
          <p:cNvPicPr>
            <a:picLocks noChangeAspect="1"/>
          </p:cNvPicPr>
          <p:nvPr/>
        </p:nvPicPr>
        <p:blipFill>
          <a:blip r:embed="rId4"/>
          <a:stretch>
            <a:fillRect/>
          </a:stretch>
        </p:blipFill>
        <p:spPr>
          <a:xfrm>
            <a:off x="5787707" y="3191071"/>
            <a:ext cx="4259640" cy="2839760"/>
          </a:xfrm>
          <a:prstGeom prst="rect">
            <a:avLst/>
          </a:prstGeom>
        </p:spPr>
      </p:pic>
      <p:sp>
        <p:nvSpPr>
          <p:cNvPr id="28" name="TextBox 57"/>
          <p:cNvSpPr txBox="1"/>
          <p:nvPr/>
        </p:nvSpPr>
        <p:spPr>
          <a:xfrm>
            <a:off x="562538" y="2860338"/>
            <a:ext cx="10629900" cy="368300"/>
          </a:xfrm>
          <a:prstGeom prst="rect">
            <a:avLst/>
          </a:prstGeom>
          <a:noFill/>
        </p:spPr>
        <p:txBody>
          <a:bodyPr wrap="none" rtlCol="0">
            <a:spAutoFit/>
          </a:bodyPr>
          <a:lstStyle/>
          <a:p>
            <a:r>
              <a:rPr lang="zh-CN" altLang="en-US" dirty="0">
                <a:solidFill>
                  <a:schemeClr val="accent1">
                    <a:lumMod val="50000"/>
                  </a:schemeClr>
                </a:solidFill>
              </a:rPr>
              <a:t>精确解和网络预报结果比较：（</a:t>
            </a:r>
            <a:r>
              <a:rPr lang="en-US" altLang="zh-CN" dirty="0">
                <a:solidFill>
                  <a:schemeClr val="accent1">
                    <a:lumMod val="50000"/>
                  </a:schemeClr>
                </a:solidFill>
              </a:rPr>
              <a:t>a</a:t>
            </a:r>
            <a:r>
              <a:rPr lang="zh-CN" altLang="en-US" dirty="0">
                <a:solidFill>
                  <a:schemeClr val="accent1">
                    <a:lumMod val="50000"/>
                  </a:schemeClr>
                </a:solidFill>
              </a:rPr>
              <a:t>）采用</a:t>
            </a:r>
            <a:r>
              <a:rPr lang="en-US" altLang="zh-CN" dirty="0">
                <a:solidFill>
                  <a:schemeClr val="accent1">
                    <a:lumMod val="50000"/>
                  </a:schemeClr>
                </a:solidFill>
              </a:rPr>
              <a:t>RAM</a:t>
            </a:r>
            <a:r>
              <a:rPr lang="zh-CN" altLang="en-US" dirty="0">
                <a:solidFill>
                  <a:schemeClr val="accent1">
                    <a:lumMod val="50000"/>
                  </a:schemeClr>
                </a:solidFill>
              </a:rPr>
              <a:t>作为数据来源</a:t>
            </a:r>
            <a:r>
              <a:rPr lang="en-US" altLang="zh-CN" dirty="0">
                <a:solidFill>
                  <a:schemeClr val="accent1">
                    <a:lumMod val="50000"/>
                  </a:schemeClr>
                </a:solidFill>
              </a:rPr>
              <a:t>;</a:t>
            </a:r>
            <a:r>
              <a:rPr lang="zh-CN" altLang="en-US" dirty="0">
                <a:solidFill>
                  <a:schemeClr val="accent1">
                    <a:lumMod val="50000"/>
                  </a:schemeClr>
                </a:solidFill>
              </a:rPr>
              <a:t>（</a:t>
            </a:r>
            <a:r>
              <a:rPr lang="en-US" altLang="zh-CN" dirty="0">
                <a:solidFill>
                  <a:schemeClr val="accent1">
                    <a:lumMod val="50000"/>
                  </a:schemeClr>
                </a:solidFill>
              </a:rPr>
              <a:t>b</a:t>
            </a:r>
            <a:r>
              <a:rPr lang="zh-CN" altLang="en-US" dirty="0">
                <a:solidFill>
                  <a:schemeClr val="accent1">
                    <a:lumMod val="50000"/>
                  </a:schemeClr>
                </a:solidFill>
              </a:rPr>
              <a:t>）结合分裂步进和</a:t>
            </a:r>
            <a:r>
              <a:rPr lang="en-US" altLang="zh-CN" dirty="0">
                <a:solidFill>
                  <a:schemeClr val="accent1">
                    <a:lumMod val="50000"/>
                  </a:schemeClr>
                </a:solidFill>
              </a:rPr>
              <a:t>PINNs</a:t>
            </a:r>
            <a:r>
              <a:rPr lang="zh-CN" altLang="en-US" dirty="0">
                <a:solidFill>
                  <a:schemeClr val="accent1">
                    <a:lumMod val="50000"/>
                  </a:schemeClr>
                </a:solidFill>
              </a:rPr>
              <a:t>的网络预报结果</a:t>
            </a:r>
          </a:p>
        </p:txBody>
      </p:sp>
      <p:sp>
        <p:nvSpPr>
          <p:cNvPr id="6" name="TextBox 57"/>
          <p:cNvSpPr txBox="1"/>
          <p:nvPr/>
        </p:nvSpPr>
        <p:spPr>
          <a:xfrm>
            <a:off x="679270" y="5823881"/>
            <a:ext cx="5108438" cy="646331"/>
          </a:xfrm>
          <a:prstGeom prst="rect">
            <a:avLst/>
          </a:prstGeom>
          <a:noFill/>
        </p:spPr>
        <p:txBody>
          <a:bodyPr wrap="square" rtlCol="0">
            <a:spAutoFit/>
          </a:bodyPr>
          <a:lstStyle/>
          <a:p>
            <a:r>
              <a:rPr lang="zh-CN" altLang="en-US" dirty="0">
                <a:solidFill>
                  <a:schemeClr val="accent1">
                    <a:lumMod val="50000"/>
                  </a:schemeClr>
                </a:solidFill>
              </a:rPr>
              <a:t>声源频率</a:t>
            </a:r>
            <a:r>
              <a:rPr lang="en-US" altLang="zh-CN" dirty="0">
                <a:solidFill>
                  <a:schemeClr val="accent1">
                    <a:lumMod val="50000"/>
                  </a:schemeClr>
                </a:solidFill>
              </a:rPr>
              <a:t>50Hz</a:t>
            </a:r>
            <a:r>
              <a:rPr lang="zh-CN" altLang="en-US" dirty="0">
                <a:solidFill>
                  <a:schemeClr val="accent1">
                    <a:lumMod val="50000"/>
                  </a:schemeClr>
                </a:solidFill>
              </a:rPr>
              <a:t>，声源深度</a:t>
            </a:r>
            <a:r>
              <a:rPr lang="en-US" altLang="zh-CN" dirty="0">
                <a:solidFill>
                  <a:schemeClr val="accent1">
                    <a:lumMod val="50000"/>
                  </a:schemeClr>
                </a:solidFill>
              </a:rPr>
              <a:t>50m</a:t>
            </a:r>
            <a:r>
              <a:rPr lang="zh-CN" altLang="en-US" dirty="0">
                <a:solidFill>
                  <a:schemeClr val="accent1">
                    <a:lumMod val="50000"/>
                  </a:schemeClr>
                </a:solidFill>
              </a:rPr>
              <a:t>，接收深度</a:t>
            </a:r>
            <a:r>
              <a:rPr lang="en-US" altLang="zh-CN" dirty="0">
                <a:solidFill>
                  <a:schemeClr val="accent1">
                    <a:lumMod val="50000"/>
                  </a:schemeClr>
                </a:solidFill>
              </a:rPr>
              <a:t>100m</a:t>
            </a:r>
            <a:r>
              <a:rPr lang="zh-CN" altLang="en-US" dirty="0">
                <a:solidFill>
                  <a:schemeClr val="accent1">
                    <a:lumMod val="50000"/>
                  </a:schemeClr>
                </a:solidFill>
              </a:rPr>
              <a:t>处深度声压传播损失比较</a:t>
            </a:r>
            <a:endParaRPr lang="zh-CN" dirty="0">
              <a:solidFill>
                <a:schemeClr val="accent1">
                  <a:lumMod val="50000"/>
                </a:schemeClr>
              </a:solidFill>
            </a:endParaRPr>
          </a:p>
        </p:txBody>
      </p:sp>
      <p:sp>
        <p:nvSpPr>
          <p:cNvPr id="7" name="TextBox 57"/>
          <p:cNvSpPr txBox="1"/>
          <p:nvPr/>
        </p:nvSpPr>
        <p:spPr>
          <a:xfrm>
            <a:off x="7366152" y="5962380"/>
            <a:ext cx="1107996" cy="369332"/>
          </a:xfrm>
          <a:prstGeom prst="rect">
            <a:avLst/>
          </a:prstGeom>
          <a:noFill/>
        </p:spPr>
        <p:txBody>
          <a:bodyPr wrap="none" rtlCol="0">
            <a:spAutoFit/>
          </a:bodyPr>
          <a:lstStyle/>
          <a:p>
            <a:r>
              <a:rPr lang="zh-CN" dirty="0">
                <a:solidFill>
                  <a:schemeClr val="accent1">
                    <a:lumMod val="50000"/>
                  </a:schemeClr>
                </a:solidFill>
              </a:rPr>
              <a:t>声速剖面</a:t>
            </a:r>
          </a:p>
        </p:txBody>
      </p:sp>
      <p:pic>
        <p:nvPicPr>
          <p:cNvPr id="8" name="图片 7">
            <a:extLst>
              <a:ext uri="{FF2B5EF4-FFF2-40B4-BE49-F238E27FC236}">
                <a16:creationId xmlns:a16="http://schemas.microsoft.com/office/drawing/2014/main" id="{D5D7E16D-ED42-4DF4-8C35-C93965CD38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3480" y="3191071"/>
            <a:ext cx="3647679" cy="2646488"/>
          </a:xfrm>
          <a:prstGeom prst="rect">
            <a:avLst/>
          </a:prstGeom>
        </p:spPr>
      </p:pic>
      <p:sp>
        <p:nvSpPr>
          <p:cNvPr id="3" name="文本框 2">
            <a:extLst>
              <a:ext uri="{FF2B5EF4-FFF2-40B4-BE49-F238E27FC236}">
                <a16:creationId xmlns:a16="http://schemas.microsoft.com/office/drawing/2014/main" id="{988A2761-0348-4670-A4AB-E4A9B589780A}"/>
              </a:ext>
            </a:extLst>
          </p:cNvPr>
          <p:cNvSpPr txBox="1"/>
          <p:nvPr/>
        </p:nvSpPr>
        <p:spPr>
          <a:xfrm>
            <a:off x="6932428" y="3629363"/>
            <a:ext cx="1541721" cy="369332"/>
          </a:xfrm>
          <a:prstGeom prst="rect">
            <a:avLst/>
          </a:prstGeom>
          <a:noFill/>
        </p:spPr>
        <p:txBody>
          <a:bodyPr wrap="square" rtlCol="0">
            <a:spAutoFit/>
          </a:bodyPr>
          <a:lstStyle/>
          <a:p>
            <a:r>
              <a:rPr lang="en-US" altLang="zh-CN" dirty="0">
                <a:solidFill>
                  <a:srgbClr val="FF0000"/>
                </a:solidFill>
              </a:rPr>
              <a:t>1500m/s</a:t>
            </a:r>
            <a:endParaRPr lang="zh-CN" altLang="en-US" dirty="0">
              <a:solidFill>
                <a:srgbClr val="FF0000"/>
              </a:solidFill>
            </a:endParaRPr>
          </a:p>
        </p:txBody>
      </p:sp>
      <p:sp>
        <p:nvSpPr>
          <p:cNvPr id="9" name="文本框 8">
            <a:extLst>
              <a:ext uri="{FF2B5EF4-FFF2-40B4-BE49-F238E27FC236}">
                <a16:creationId xmlns:a16="http://schemas.microsoft.com/office/drawing/2014/main" id="{9E8CE5E1-9D90-4E4D-8CD3-F8A1C7D237B5}"/>
              </a:ext>
            </a:extLst>
          </p:cNvPr>
          <p:cNvSpPr txBox="1"/>
          <p:nvPr/>
        </p:nvSpPr>
        <p:spPr>
          <a:xfrm>
            <a:off x="6932427" y="4769782"/>
            <a:ext cx="1541721" cy="369332"/>
          </a:xfrm>
          <a:prstGeom prst="rect">
            <a:avLst/>
          </a:prstGeom>
          <a:noFill/>
        </p:spPr>
        <p:txBody>
          <a:bodyPr wrap="square" rtlCol="0">
            <a:spAutoFit/>
          </a:bodyPr>
          <a:lstStyle/>
          <a:p>
            <a:r>
              <a:rPr lang="en-US" altLang="zh-CN" dirty="0">
                <a:solidFill>
                  <a:srgbClr val="FF0000"/>
                </a:solidFill>
              </a:rPr>
              <a:t>2000m/s</a:t>
            </a:r>
            <a:endParaRPr lang="zh-CN" altLang="en-US" dirty="0">
              <a:solidFill>
                <a:srgbClr val="FF0000"/>
              </a:solidFill>
            </a:endParaRPr>
          </a:p>
        </p:txBody>
      </p:sp>
      <p:sp>
        <p:nvSpPr>
          <p:cNvPr id="10" name="文本框 9">
            <a:extLst>
              <a:ext uri="{FF2B5EF4-FFF2-40B4-BE49-F238E27FC236}">
                <a16:creationId xmlns:a16="http://schemas.microsoft.com/office/drawing/2014/main" id="{A327B8D4-F0FD-4B25-B4A0-470E92ED9435}"/>
              </a:ext>
            </a:extLst>
          </p:cNvPr>
          <p:cNvSpPr txBox="1"/>
          <p:nvPr/>
        </p:nvSpPr>
        <p:spPr>
          <a:xfrm>
            <a:off x="8786342" y="4144983"/>
            <a:ext cx="1168553" cy="369332"/>
          </a:xfrm>
          <a:prstGeom prst="rect">
            <a:avLst/>
          </a:prstGeom>
          <a:noFill/>
        </p:spPr>
        <p:txBody>
          <a:bodyPr wrap="square" rtlCol="0">
            <a:spAutoFit/>
          </a:bodyPr>
          <a:lstStyle/>
          <a:p>
            <a:r>
              <a:rPr lang="en-US" altLang="zh-CN" dirty="0">
                <a:solidFill>
                  <a:srgbClr val="FF0000"/>
                </a:solidFill>
              </a:rPr>
              <a:t>1600m/s</a:t>
            </a:r>
            <a:endParaRPr lang="zh-CN" altLang="en-US"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grpSp>
        <p:nvGrpSpPr>
          <p:cNvPr id="7" name="Group 6"/>
          <p:cNvGrpSpPr/>
          <p:nvPr/>
        </p:nvGrpSpPr>
        <p:grpSpPr>
          <a:xfrm>
            <a:off x="1908175" y="483235"/>
            <a:ext cx="3847465" cy="2835910"/>
            <a:chOff x="30" y="34"/>
            <a:chExt cx="12638" cy="9480"/>
          </a:xfrm>
        </p:grpSpPr>
        <p:pic>
          <p:nvPicPr>
            <p:cNvPr id="3" name="Picture 2" descr="fig5"/>
            <p:cNvPicPr>
              <a:picLocks noChangeAspect="1"/>
            </p:cNvPicPr>
            <p:nvPr/>
          </p:nvPicPr>
          <p:blipFill>
            <a:blip r:embed="rId3"/>
            <a:stretch>
              <a:fillRect/>
            </a:stretch>
          </p:blipFill>
          <p:spPr>
            <a:xfrm>
              <a:off x="30" y="34"/>
              <a:ext cx="12639" cy="9480"/>
            </a:xfrm>
            <a:prstGeom prst="rect">
              <a:avLst/>
            </a:prstGeom>
          </p:spPr>
        </p:pic>
        <p:cxnSp>
          <p:nvCxnSpPr>
            <p:cNvPr id="4" name="Straight Connector 3"/>
            <p:cNvCxnSpPr/>
            <p:nvPr/>
          </p:nvCxnSpPr>
          <p:spPr>
            <a:xfrm flipV="1">
              <a:off x="1559" y="4532"/>
              <a:ext cx="4533" cy="19"/>
            </a:xfrm>
            <a:prstGeom prst="line">
              <a:avLst/>
            </a:prstGeom>
            <a:gradFill rotWithShape="0">
              <a:gsLst>
                <a:gs pos="0">
                  <a:schemeClr val="accent1"/>
                </a:gs>
                <a:gs pos="100000">
                  <a:schemeClr val="accent2"/>
                </a:gs>
              </a:gsLst>
              <a:lin ang="5400000" scaled="1"/>
            </a:gradFill>
            <a:ln w="76200" cap="flat" cmpd="sng" algn="ctr">
              <a:solidFill>
                <a:srgbClr val="202020"/>
              </a:solidFill>
              <a:prstDash val="solid"/>
              <a:round/>
              <a:headEnd type="none" w="med" len="med"/>
              <a:tailEnd type="none" w="med" len="med"/>
            </a:ln>
          </p:spPr>
        </p:cxnSp>
        <p:cxnSp>
          <p:nvCxnSpPr>
            <p:cNvPr id="5" name="Straight Connector 4"/>
            <p:cNvCxnSpPr/>
            <p:nvPr/>
          </p:nvCxnSpPr>
          <p:spPr>
            <a:xfrm flipV="1">
              <a:off x="6092" y="2840"/>
              <a:ext cx="4784" cy="1692"/>
            </a:xfrm>
            <a:prstGeom prst="line">
              <a:avLst/>
            </a:prstGeom>
            <a:gradFill rotWithShape="0">
              <a:gsLst>
                <a:gs pos="0">
                  <a:schemeClr val="accent1"/>
                </a:gs>
                <a:gs pos="100000">
                  <a:schemeClr val="accent2"/>
                </a:gs>
              </a:gsLst>
              <a:lin ang="5400000" scaled="1"/>
            </a:gradFill>
            <a:ln w="76200" cap="flat" cmpd="sng" algn="ctr">
              <a:solidFill>
                <a:srgbClr val="202020"/>
              </a:solidFill>
              <a:prstDash val="solid"/>
              <a:round/>
              <a:headEnd type="none" w="med" len="med"/>
              <a:tailEnd type="none" w="med" len="med"/>
            </a:ln>
          </p:spPr>
        </p:cxnSp>
      </p:grpSp>
      <p:sp>
        <p:nvSpPr>
          <p:cNvPr id="25" name="Content Placeholder 24"/>
          <p:cNvSpPr>
            <a:spLocks noGrp="1"/>
          </p:cNvSpPr>
          <p:nvPr>
            <p:ph sz="half" idx="2"/>
          </p:nvPr>
        </p:nvSpPr>
        <p:spPr>
          <a:xfrm>
            <a:off x="1390791" y="4055108"/>
            <a:ext cx="9126220" cy="2221513"/>
          </a:xfrm>
          <a:ln w="28575">
            <a:solidFill>
              <a:schemeClr val="tx1">
                <a:lumMod val="95000"/>
                <a:lumOff val="5000"/>
              </a:schemeClr>
            </a:solidFill>
          </a:ln>
        </p:spPr>
        <p:txBody>
          <a:bodyPr/>
          <a:lstStyle/>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2000" i="0" u="none" strike="noStrike" kern="1200" cap="none" spc="0" normalizeH="0" baseline="0" noProof="1">
                <a:solidFill>
                  <a:srgbClr val="202020"/>
                </a:solidFill>
                <a:latin typeface="+mn-lt"/>
                <a:ea typeface="+mn-ea"/>
                <a:cs typeface="+mn-cs"/>
                <a:sym typeface="+mn-ea"/>
              </a:rPr>
              <a:t>对于不同频率，传统计算声场方法需要考虑不同理论的适用环境。这里可以通过训练得到一个包含所有模型的</a:t>
            </a:r>
            <a:r>
              <a:rPr kumimoji="0" lang="zh-CN" altLang="en-US" sz="2000" i="0" u="none" strike="noStrike" kern="1200" cap="none" spc="0" normalizeH="0" baseline="0" noProof="1">
                <a:solidFill>
                  <a:srgbClr val="FF0000"/>
                </a:solidFill>
                <a:latin typeface="+mn-lt"/>
                <a:ea typeface="+mn-ea"/>
                <a:cs typeface="+mn-cs"/>
                <a:sym typeface="+mn-ea"/>
              </a:rPr>
              <a:t>通用模型</a:t>
            </a:r>
            <a:r>
              <a:rPr kumimoji="0" lang="zh-CN" altLang="en-US" sz="2000" i="0" u="none" strike="noStrike" kern="1200" cap="none" spc="0" normalizeH="0" baseline="0" noProof="1">
                <a:solidFill>
                  <a:srgbClr val="202020"/>
                </a:solidFill>
                <a:latin typeface="+mn-lt"/>
                <a:ea typeface="+mn-ea"/>
                <a:cs typeface="+mn-cs"/>
                <a:sym typeface="+mn-ea"/>
              </a:rPr>
              <a:t>。</a:t>
            </a:r>
            <a:endParaRPr kumimoji="0" lang="en-US" altLang="zh-CN" sz="2000" i="0" u="none" strike="noStrike" kern="1200" cap="none" spc="0" normalizeH="0" baseline="0" noProof="1">
              <a:solidFill>
                <a:srgbClr val="202020"/>
              </a:solidFill>
              <a:latin typeface="+mn-lt"/>
              <a:ea typeface="+mn-ea"/>
              <a:cs typeface="+mn-cs"/>
              <a:sym typeface="+mn-ea"/>
            </a:endParaRPr>
          </a:p>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2000" i="0" u="none" strike="noStrike" kern="1200" cap="none" spc="0" normalizeH="0" baseline="0" noProof="1">
                <a:solidFill>
                  <a:srgbClr val="202020"/>
                </a:solidFill>
                <a:latin typeface="+mn-lt"/>
                <a:ea typeface="+mn-ea"/>
                <a:cs typeface="+mn-cs"/>
                <a:sym typeface="+mn-ea"/>
              </a:rPr>
              <a:t>可以实现声场预报的</a:t>
            </a:r>
            <a:r>
              <a:rPr kumimoji="0" lang="zh-CN" altLang="en-US" sz="2000" i="0" u="none" strike="noStrike" kern="1200" cap="none" spc="0" normalizeH="0" baseline="0" noProof="1">
                <a:latin typeface="+mn-lt"/>
                <a:ea typeface="+mn-ea"/>
                <a:cs typeface="+mn-cs"/>
                <a:sym typeface="+mn-ea"/>
              </a:rPr>
              <a:t>函数化特别是</a:t>
            </a:r>
            <a:r>
              <a:rPr kumimoji="0" lang="zh-CN" altLang="en-US" sz="2000" i="0" u="none" strike="noStrike" kern="1200" cap="none" spc="0" normalizeH="0" baseline="0" noProof="1">
                <a:solidFill>
                  <a:srgbClr val="FF0000"/>
                </a:solidFill>
                <a:latin typeface="+mn-lt"/>
                <a:ea typeface="+mn-ea"/>
                <a:cs typeface="+mn-cs"/>
                <a:sym typeface="+mn-ea"/>
              </a:rPr>
              <a:t>三维声场</a:t>
            </a:r>
            <a:r>
              <a:rPr kumimoji="0" lang="zh-CN" altLang="en-US" sz="2000" i="0" u="none" strike="noStrike" kern="1200" cap="none" spc="0" normalizeH="0" baseline="0" noProof="1">
                <a:solidFill>
                  <a:schemeClr val="tx1"/>
                </a:solidFill>
                <a:latin typeface="+mn-lt"/>
                <a:ea typeface="+mn-ea"/>
                <a:cs typeface="+mn-cs"/>
                <a:sym typeface="+mn-ea"/>
              </a:rPr>
              <a:t>预报的函数化</a:t>
            </a:r>
            <a:r>
              <a:rPr kumimoji="0" lang="zh-CN" altLang="en-US" sz="2000" i="0" u="none" strike="noStrike" kern="1200" cap="none" spc="0" normalizeH="0" baseline="0" noProof="1">
                <a:solidFill>
                  <a:srgbClr val="202020"/>
                </a:solidFill>
                <a:latin typeface="+mn-lt"/>
                <a:ea typeface="+mn-ea"/>
                <a:cs typeface="+mn-cs"/>
                <a:sym typeface="+mn-ea"/>
              </a:rPr>
              <a:t>。如果成功训练，可以得到三维声场的权重集，对于给定的环境可以通过一步计算得到对应的网络输出。</a:t>
            </a:r>
            <a:endParaRPr kumimoji="0" lang="en-US" altLang="zh-CN" sz="2000" i="0" u="none" strike="noStrike" kern="1200" cap="none" spc="0" normalizeH="0" baseline="0" noProof="1">
              <a:solidFill>
                <a:srgbClr val="202020"/>
              </a:solidFill>
              <a:latin typeface="+mn-lt"/>
              <a:ea typeface="+mn-ea"/>
              <a:cs typeface="+mn-cs"/>
              <a:sym typeface="+mn-ea"/>
            </a:endParaRPr>
          </a:p>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2000" i="0" u="none" strike="noStrike" kern="1200" cap="none" spc="0" normalizeH="0" baseline="0" noProof="1">
                <a:solidFill>
                  <a:srgbClr val="202020"/>
                </a:solidFill>
                <a:latin typeface="+mn-lt"/>
                <a:ea typeface="+mn-ea"/>
                <a:cs typeface="+mn-cs"/>
                <a:sym typeface="+mn-ea"/>
              </a:rPr>
              <a:t>在已有权重集的基础上，可以进行迁移学习，实现声场反演问题的计算。</a:t>
            </a:r>
            <a:endParaRPr kumimoji="0" lang="en-US" altLang="zh-CN" sz="2000" i="0" u="none" strike="noStrike" kern="1200" cap="none" spc="0" normalizeH="0" baseline="0" noProof="1">
              <a:solidFill>
                <a:srgbClr val="202020"/>
              </a:solidFill>
              <a:latin typeface="+mn-lt"/>
              <a:ea typeface="+mn-ea"/>
              <a:cs typeface="+mn-cs"/>
              <a:sym typeface="+mn-ea"/>
            </a:endParaRPr>
          </a:p>
        </p:txBody>
      </p:sp>
      <p:pic>
        <p:nvPicPr>
          <p:cNvPr id="8" name="Picture 7" descr="fig5-4"/>
          <p:cNvPicPr>
            <a:picLocks noChangeAspect="1"/>
          </p:cNvPicPr>
          <p:nvPr/>
        </p:nvPicPr>
        <p:blipFill>
          <a:blip r:embed="rId4"/>
          <a:stretch>
            <a:fillRect/>
          </a:stretch>
        </p:blipFill>
        <p:spPr>
          <a:xfrm>
            <a:off x="5755640" y="483235"/>
            <a:ext cx="3842385" cy="28365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文本框 1">
            <a:extLst>
              <a:ext uri="{FF2B5EF4-FFF2-40B4-BE49-F238E27FC236}">
                <a16:creationId xmlns:a16="http://schemas.microsoft.com/office/drawing/2014/main" id="{48DBEA07-20DB-4953-9D80-9253AF8191FE}"/>
              </a:ext>
            </a:extLst>
          </p:cNvPr>
          <p:cNvSpPr txBox="1"/>
          <p:nvPr/>
        </p:nvSpPr>
        <p:spPr>
          <a:xfrm>
            <a:off x="71019" y="40858"/>
            <a:ext cx="3594329"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altLang="zh-CN" sz="2400" b="1" dirty="0"/>
              <a:t>2.3 </a:t>
            </a:r>
            <a:r>
              <a:rPr lang="zh-CN" altLang="en-US" sz="2400" b="1" dirty="0"/>
              <a:t>无先验知识参数反演</a:t>
            </a:r>
          </a:p>
        </p:txBody>
      </p:sp>
      <p:sp>
        <p:nvSpPr>
          <p:cNvPr id="3" name="灯片编号占位符 2">
            <a:extLst>
              <a:ext uri="{FF2B5EF4-FFF2-40B4-BE49-F238E27FC236}">
                <a16:creationId xmlns:a16="http://schemas.microsoft.com/office/drawing/2014/main" id="{AD72CBCE-CF55-4009-B272-DD6C2F213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pic>
        <p:nvPicPr>
          <p:cNvPr id="4" name="Picture 25" descr="fig0">
            <a:extLst>
              <a:ext uri="{FF2B5EF4-FFF2-40B4-BE49-F238E27FC236}">
                <a16:creationId xmlns:a16="http://schemas.microsoft.com/office/drawing/2014/main" id="{AF8C6CD0-E5D1-41C6-B99A-A03C03F3AFAB}"/>
              </a:ext>
            </a:extLst>
          </p:cNvPr>
          <p:cNvPicPr>
            <a:picLocks noChangeAspect="1"/>
          </p:cNvPicPr>
          <p:nvPr/>
        </p:nvPicPr>
        <p:blipFill>
          <a:blip r:embed="rId3"/>
          <a:stretch>
            <a:fillRect/>
          </a:stretch>
        </p:blipFill>
        <p:spPr>
          <a:xfrm>
            <a:off x="746760" y="1095590"/>
            <a:ext cx="5349240" cy="2193925"/>
          </a:xfrm>
          <a:prstGeom prst="rect">
            <a:avLst/>
          </a:prstGeom>
        </p:spPr>
      </p:pic>
      <p:pic>
        <p:nvPicPr>
          <p:cNvPr id="5" name="Picture 25" descr="fig0">
            <a:extLst>
              <a:ext uri="{FF2B5EF4-FFF2-40B4-BE49-F238E27FC236}">
                <a16:creationId xmlns:a16="http://schemas.microsoft.com/office/drawing/2014/main" id="{34B82D1F-0603-48A1-937B-180AC763B1A4}"/>
              </a:ext>
            </a:extLst>
          </p:cNvPr>
          <p:cNvPicPr>
            <a:picLocks noChangeAspect="1"/>
          </p:cNvPicPr>
          <p:nvPr/>
        </p:nvPicPr>
        <p:blipFill>
          <a:blip r:embed="rId3"/>
          <a:stretch>
            <a:fillRect/>
          </a:stretch>
        </p:blipFill>
        <p:spPr>
          <a:xfrm>
            <a:off x="746760" y="3882582"/>
            <a:ext cx="5349240" cy="2193925"/>
          </a:xfrm>
          <a:prstGeom prst="rect">
            <a:avLst/>
          </a:prstGeom>
        </p:spPr>
      </p:pic>
      <p:sp>
        <p:nvSpPr>
          <p:cNvPr id="6" name="Text Box 11">
            <a:extLst>
              <a:ext uri="{FF2B5EF4-FFF2-40B4-BE49-F238E27FC236}">
                <a16:creationId xmlns:a16="http://schemas.microsoft.com/office/drawing/2014/main" id="{F75513B4-0EC2-432C-986D-CE93BF3D1056}"/>
              </a:ext>
            </a:extLst>
          </p:cNvPr>
          <p:cNvSpPr txBox="1"/>
          <p:nvPr/>
        </p:nvSpPr>
        <p:spPr>
          <a:xfrm>
            <a:off x="278519" y="1547159"/>
            <a:ext cx="746760" cy="1569660"/>
          </a:xfrm>
          <a:prstGeom prst="rect">
            <a:avLst/>
          </a:prstGeom>
          <a:noFill/>
        </p:spPr>
        <p:txBody>
          <a:bodyPr wrap="square" rtlCol="0">
            <a:spAutoFit/>
          </a:bodyPr>
          <a:lstStyle/>
          <a:p>
            <a:r>
              <a:rPr lang="zh-CN" altLang="en-US" sz="2400" dirty="0"/>
              <a:t>   </a:t>
            </a:r>
            <a:r>
              <a:rPr lang="en-US" altLang="zh-CN" sz="2400" dirty="0"/>
              <a:t>r</a:t>
            </a:r>
          </a:p>
          <a:p>
            <a:r>
              <a:rPr lang="en-US" altLang="zh-CN" sz="2400" dirty="0"/>
              <a:t>   z</a:t>
            </a:r>
          </a:p>
          <a:p>
            <a:r>
              <a:rPr lang="en-US" altLang="zh-CN" sz="2400" dirty="0"/>
              <a:t>  Zs</a:t>
            </a:r>
          </a:p>
          <a:p>
            <a:r>
              <a:rPr lang="en-US" altLang="zh-CN" sz="2400" dirty="0"/>
              <a:t>  Zr</a:t>
            </a:r>
            <a:endParaRPr lang="zh-CN" altLang="en-US" sz="2400" dirty="0"/>
          </a:p>
        </p:txBody>
      </p:sp>
      <p:sp>
        <p:nvSpPr>
          <p:cNvPr id="7" name="Text Box 11">
            <a:extLst>
              <a:ext uri="{FF2B5EF4-FFF2-40B4-BE49-F238E27FC236}">
                <a16:creationId xmlns:a16="http://schemas.microsoft.com/office/drawing/2014/main" id="{410E0298-9140-4DD8-98FF-503B750662A8}"/>
              </a:ext>
            </a:extLst>
          </p:cNvPr>
          <p:cNvSpPr txBox="1"/>
          <p:nvPr/>
        </p:nvSpPr>
        <p:spPr>
          <a:xfrm>
            <a:off x="278970" y="4638283"/>
            <a:ext cx="746760" cy="830997"/>
          </a:xfrm>
          <a:prstGeom prst="rect">
            <a:avLst/>
          </a:prstGeom>
          <a:noFill/>
        </p:spPr>
        <p:txBody>
          <a:bodyPr wrap="square" rtlCol="0">
            <a:spAutoFit/>
          </a:bodyPr>
          <a:lstStyle/>
          <a:p>
            <a:r>
              <a:rPr lang="zh-CN" altLang="en-US" sz="2400" dirty="0"/>
              <a:t>   </a:t>
            </a:r>
            <a:r>
              <a:rPr lang="en-US" altLang="zh-CN" sz="2400" dirty="0"/>
              <a:t>r</a:t>
            </a:r>
          </a:p>
          <a:p>
            <a:r>
              <a:rPr lang="en-US" altLang="zh-CN" sz="2400" dirty="0"/>
              <a:t>   z</a:t>
            </a:r>
            <a:endParaRPr lang="zh-CN" altLang="en-US" sz="2400" dirty="0"/>
          </a:p>
        </p:txBody>
      </p:sp>
      <p:sp>
        <p:nvSpPr>
          <p:cNvPr id="8" name="Text Box 11">
            <a:extLst>
              <a:ext uri="{FF2B5EF4-FFF2-40B4-BE49-F238E27FC236}">
                <a16:creationId xmlns:a16="http://schemas.microsoft.com/office/drawing/2014/main" id="{696EE8F6-4174-4A5F-A4AB-5B15A9DB9031}"/>
              </a:ext>
            </a:extLst>
          </p:cNvPr>
          <p:cNvSpPr txBox="1"/>
          <p:nvPr/>
        </p:nvSpPr>
        <p:spPr>
          <a:xfrm>
            <a:off x="5924097" y="1851292"/>
            <a:ext cx="910655" cy="1015663"/>
          </a:xfrm>
          <a:prstGeom prst="rect">
            <a:avLst/>
          </a:prstGeom>
          <a:noFill/>
        </p:spPr>
        <p:txBody>
          <a:bodyPr wrap="square" rtlCol="0">
            <a:spAutoFit/>
          </a:bodyPr>
          <a:lstStyle/>
          <a:p>
            <a:r>
              <a:rPr lang="zh-CN" altLang="en-US" sz="2000" dirty="0"/>
              <a:t>复数声压：</a:t>
            </a:r>
            <a:r>
              <a:rPr lang="en-US" altLang="zh-CN" sz="2000" dirty="0"/>
              <a:t>P(r, z)</a:t>
            </a:r>
            <a:endParaRPr lang="zh-CN" altLang="en-US" sz="2000" dirty="0"/>
          </a:p>
        </p:txBody>
      </p:sp>
      <p:sp>
        <p:nvSpPr>
          <p:cNvPr id="9" name="Text Box 11">
            <a:extLst>
              <a:ext uri="{FF2B5EF4-FFF2-40B4-BE49-F238E27FC236}">
                <a16:creationId xmlns:a16="http://schemas.microsoft.com/office/drawing/2014/main" id="{4A81D254-A97F-4163-A4F4-8139B9242C39}"/>
              </a:ext>
            </a:extLst>
          </p:cNvPr>
          <p:cNvSpPr txBox="1"/>
          <p:nvPr/>
        </p:nvSpPr>
        <p:spPr>
          <a:xfrm>
            <a:off x="5924096" y="4545951"/>
            <a:ext cx="910655" cy="1015663"/>
          </a:xfrm>
          <a:prstGeom prst="rect">
            <a:avLst/>
          </a:prstGeom>
          <a:noFill/>
        </p:spPr>
        <p:txBody>
          <a:bodyPr wrap="square" rtlCol="0">
            <a:spAutoFit/>
          </a:bodyPr>
          <a:lstStyle/>
          <a:p>
            <a:r>
              <a:rPr lang="zh-CN" altLang="en-US" sz="2000" dirty="0"/>
              <a:t>声速分布：</a:t>
            </a:r>
            <a:endParaRPr lang="en-US" altLang="zh-CN" sz="2000" dirty="0"/>
          </a:p>
          <a:p>
            <a:r>
              <a:rPr lang="en-US" altLang="zh-CN" sz="2000" dirty="0"/>
              <a:t>C(r, z)</a:t>
            </a:r>
            <a:endParaRPr lang="zh-CN" altLang="en-US" sz="2000" dirty="0"/>
          </a:p>
        </p:txBody>
      </p:sp>
      <p:sp>
        <p:nvSpPr>
          <p:cNvPr id="13" name="TextBox 57">
            <a:extLst>
              <a:ext uri="{FF2B5EF4-FFF2-40B4-BE49-F238E27FC236}">
                <a16:creationId xmlns:a16="http://schemas.microsoft.com/office/drawing/2014/main" id="{8E5F0BBF-03C4-4F47-AFF6-03FDCD69E4C4}"/>
              </a:ext>
            </a:extLst>
          </p:cNvPr>
          <p:cNvSpPr txBox="1"/>
          <p:nvPr/>
        </p:nvSpPr>
        <p:spPr>
          <a:xfrm>
            <a:off x="1276180" y="3354052"/>
            <a:ext cx="4268470" cy="368300"/>
          </a:xfrm>
          <a:prstGeom prst="rect">
            <a:avLst/>
          </a:prstGeom>
          <a:noFill/>
        </p:spPr>
        <p:txBody>
          <a:bodyPr wrap="square" rtlCol="0">
            <a:spAutoFit/>
          </a:bodyPr>
          <a:lstStyle/>
          <a:p>
            <a:pPr algn="ctr"/>
            <a:r>
              <a:rPr lang="zh-CN" altLang="en-US" dirty="0">
                <a:solidFill>
                  <a:schemeClr val="accent1">
                    <a:lumMod val="50000"/>
                  </a:schemeClr>
                </a:solidFill>
                <a:sym typeface="+mn-ea"/>
              </a:rPr>
              <a:t>声压网络</a:t>
            </a:r>
            <a:endParaRPr lang="zh-CN" dirty="0">
              <a:solidFill>
                <a:schemeClr val="accent1">
                  <a:lumMod val="50000"/>
                </a:schemeClr>
              </a:solidFill>
            </a:endParaRPr>
          </a:p>
        </p:txBody>
      </p:sp>
      <p:sp>
        <p:nvSpPr>
          <p:cNvPr id="14" name="TextBox 57">
            <a:extLst>
              <a:ext uri="{FF2B5EF4-FFF2-40B4-BE49-F238E27FC236}">
                <a16:creationId xmlns:a16="http://schemas.microsoft.com/office/drawing/2014/main" id="{14C29789-0D94-4C90-B90F-7FF6A91B3B2B}"/>
              </a:ext>
            </a:extLst>
          </p:cNvPr>
          <p:cNvSpPr txBox="1"/>
          <p:nvPr/>
        </p:nvSpPr>
        <p:spPr>
          <a:xfrm>
            <a:off x="1276180" y="6033473"/>
            <a:ext cx="4268470" cy="368300"/>
          </a:xfrm>
          <a:prstGeom prst="rect">
            <a:avLst/>
          </a:prstGeom>
          <a:noFill/>
        </p:spPr>
        <p:txBody>
          <a:bodyPr wrap="square" rtlCol="0">
            <a:spAutoFit/>
          </a:bodyPr>
          <a:lstStyle/>
          <a:p>
            <a:pPr algn="ctr"/>
            <a:r>
              <a:rPr lang="zh-CN" altLang="en-US" dirty="0">
                <a:solidFill>
                  <a:schemeClr val="accent1">
                    <a:lumMod val="50000"/>
                  </a:schemeClr>
                </a:solidFill>
                <a:sym typeface="+mn-ea"/>
              </a:rPr>
              <a:t>声速网络</a:t>
            </a:r>
            <a:endParaRPr lang="zh-CN"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AA155D4-09D9-4B49-AAD0-27D9503DA611}"/>
                  </a:ext>
                </a:extLst>
              </p:cNvPr>
              <p:cNvSpPr txBox="1"/>
              <p:nvPr/>
            </p:nvSpPr>
            <p:spPr>
              <a:xfrm>
                <a:off x="6202615" y="1125582"/>
                <a:ext cx="6103620" cy="4359014"/>
              </a:xfrm>
              <a:prstGeom prst="rect">
                <a:avLst/>
              </a:prstGeom>
              <a:noFill/>
            </p:spPr>
            <p:txBody>
              <a:bodyPr wrap="square">
                <a:spAutoFit/>
              </a:bodyPr>
              <a:lstStyle/>
              <a:p>
                <a:pPr algn="ctr"/>
                <a14:m>
                  <m:oMath xmlns:m="http://schemas.openxmlformats.org/officeDocument/2006/math">
                    <m:r>
                      <m:rPr>
                        <m:sty m:val="p"/>
                      </m:rPr>
                      <a:rPr lang="en-US" altLang="zh-CN" sz="2400" i="1" noProof="1" smtClean="0">
                        <a:latin typeface="Cambria Math" panose="02040503050406030204" pitchFamily="18" charset="0"/>
                        <a:cs typeface="DejaVu Math TeX Gyre" panose="02000503000000000000" charset="0"/>
                        <a:sym typeface="+mn-ea"/>
                      </a:rPr>
                      <m:t>Loss</m:t>
                    </m:r>
                    <m:r>
                      <a:rPr lang="en-US" altLang="zh-CN" sz="2400" b="0" i="1" noProof="1" smtClean="0">
                        <a:latin typeface="Cambria Math" panose="02040503050406030204" pitchFamily="18" charset="0"/>
                        <a:cs typeface="DejaVu Math TeX Gyre" panose="02000503000000000000" charset="0"/>
                        <a:sym typeface="+mn-ea"/>
                      </a:rPr>
                      <m:t>=</m:t>
                    </m:r>
                  </m:oMath>
                </a14:m>
                <a:r>
                  <a:rPr lang="en-US" altLang="zh-CN" sz="2400" noProof="1">
                    <a:cs typeface="DejaVu Math TeX Gyre" panose="02000503000000000000" charset="0"/>
                    <a:sym typeface="+mn-ea"/>
                  </a:rPr>
                  <a:t> </a:t>
                </a:r>
              </a:p>
              <a:p>
                <a:pPr algn="just"/>
                <a:r>
                  <a:rPr lang="en-US" altLang="zh-CN" sz="2400" noProof="1">
                    <a:cs typeface="DejaVu Math TeX Gyre" panose="02000503000000000000" charset="0"/>
                    <a:sym typeface="+mn-ea"/>
                  </a:rPr>
                  <a:t>                 </a:t>
                </a:r>
                <a14:m>
                  <m:oMath xmlns:m="http://schemas.openxmlformats.org/officeDocument/2006/math">
                    <m:nary>
                      <m:naryPr>
                        <m:chr m:val="∑"/>
                        <m:limLoc m:val="undOvr"/>
                        <m:ctrlPr>
                          <a:rPr lang="en-US" altLang="zh-CN" sz="2400" i="1" noProof="1">
                            <a:latin typeface="Cambria Math" panose="02040503050406030204" pitchFamily="18" charset="0"/>
                            <a:cs typeface="DejaVu Math TeX Gyre" panose="02000503000000000000" charset="0"/>
                            <a:sym typeface="+mn-ea"/>
                          </a:rPr>
                        </m:ctrlPr>
                      </m:naryPr>
                      <m:sub>
                        <m:r>
                          <a:rPr lang="en-US" altLang="zh-CN" sz="2400" i="1" noProof="1">
                            <a:latin typeface="Cambria Math" panose="02040503050406030204" pitchFamily="18" charset="0"/>
                            <a:cs typeface="DejaVu Math TeX Gyre" panose="02000503000000000000" charset="0"/>
                            <a:sym typeface="+mn-ea"/>
                          </a:rPr>
                          <m:t>𝑖</m:t>
                        </m:r>
                        <m:r>
                          <a:rPr lang="en-US" altLang="zh-CN" sz="2400" i="1" noProof="1">
                            <a:latin typeface="Cambria Math" panose="02040503050406030204" pitchFamily="18" charset="0"/>
                            <a:cs typeface="DejaVu Math TeX Gyre" panose="02000503000000000000" charset="0"/>
                            <a:sym typeface="+mn-ea"/>
                          </a:rPr>
                          <m:t>=1</m:t>
                        </m:r>
                      </m:sub>
                      <m:sup>
                        <m:sSub>
                          <m:sSubPr>
                            <m:ctrlPr>
                              <a:rPr lang="en-US" altLang="zh-CN" sz="2400" i="1" noProof="1">
                                <a:latin typeface="Cambria Math" panose="02040503050406030204" pitchFamily="18" charset="0"/>
                                <a:cs typeface="DejaVu Math TeX Gyre" panose="02000503000000000000" charset="0"/>
                                <a:sym typeface="+mn-ea"/>
                              </a:rPr>
                            </m:ctrlPr>
                          </m:sSubPr>
                          <m:e>
                            <m:r>
                              <a:rPr lang="en-US" altLang="zh-CN" sz="2400" i="1" noProof="1">
                                <a:latin typeface="Cambria Math" panose="02040503050406030204" pitchFamily="18" charset="0"/>
                                <a:cs typeface="DejaVu Math TeX Gyre" panose="02000503000000000000" charset="0"/>
                                <a:sym typeface="+mn-ea"/>
                              </a:rPr>
                              <m:t>𝑁</m:t>
                            </m:r>
                          </m:e>
                          <m:sub>
                            <m:r>
                              <a:rPr lang="en-US" altLang="zh-CN" sz="2400" i="1" noProof="1">
                                <a:latin typeface="Cambria Math" panose="02040503050406030204" pitchFamily="18" charset="0"/>
                                <a:cs typeface="DejaVu Math TeX Gyre" panose="02000503000000000000" charset="0"/>
                                <a:sym typeface="+mn-ea"/>
                              </a:rPr>
                              <m:t>𝑝</m:t>
                            </m:r>
                          </m:sub>
                        </m:sSub>
                      </m:sup>
                      <m:e>
                        <m:r>
                          <a:rPr lang="en-US" altLang="zh-CN" sz="2400" i="1" noProof="1">
                            <a:latin typeface="Cambria Math" panose="02040503050406030204" pitchFamily="18" charset="0"/>
                            <a:cs typeface="DejaVu Math TeX Gyre" panose="02000503000000000000" charset="0"/>
                            <a:sym typeface="+mn-ea"/>
                          </a:rPr>
                          <m:t>|</m:t>
                        </m:r>
                        <m:r>
                          <a:rPr lang="en-US" altLang="zh-CN" sz="2400" i="1" noProof="1">
                            <a:latin typeface="Cambria Math" panose="02040503050406030204" pitchFamily="18" charset="0"/>
                            <a:cs typeface="DejaVu Math TeX Gyre" panose="02000503000000000000" charset="0"/>
                            <a:sym typeface="+mn-ea"/>
                          </a:rPr>
                          <m:t>𝑝</m:t>
                        </m:r>
                        <m:r>
                          <a:rPr lang="en-US" altLang="zh-CN" sz="2400" i="1" noProof="1">
                            <a:latin typeface="Cambria Math" panose="02040503050406030204" pitchFamily="18" charset="0"/>
                            <a:cs typeface="DejaVu Math TeX Gyre" panose="02000503000000000000" charset="0"/>
                            <a:sym typeface="+mn-ea"/>
                          </a:rPr>
                          <m:t>(</m:t>
                        </m:r>
                        <m:sSubSup>
                          <m:sSubSupPr>
                            <m:ctrlPr>
                              <a:rPr lang="en-US" altLang="zh-CN" sz="2400" i="1" noProof="1">
                                <a:latin typeface="Cambria Math" panose="02040503050406030204" pitchFamily="18" charset="0"/>
                                <a:cs typeface="DejaVu Math TeX Gyre" panose="02000503000000000000" charset="0"/>
                                <a:sym typeface="+mn-ea"/>
                              </a:rPr>
                            </m:ctrlPr>
                          </m:sSubSupPr>
                          <m:e>
                            <m:r>
                              <a:rPr lang="en-US" altLang="zh-CN" sz="2400" i="1" noProof="1">
                                <a:latin typeface="Cambria Math" panose="02040503050406030204" pitchFamily="18" charset="0"/>
                                <a:cs typeface="DejaVu Math TeX Gyre" panose="02000503000000000000" charset="0"/>
                                <a:sym typeface="+mn-ea"/>
                              </a:rPr>
                              <m:t>𝑥</m:t>
                            </m:r>
                          </m:e>
                          <m:sub>
                            <m:r>
                              <a:rPr lang="en-US" altLang="zh-CN" sz="2400" i="1" noProof="1">
                                <a:latin typeface="Cambria Math" panose="02040503050406030204" pitchFamily="18" charset="0"/>
                                <a:cs typeface="DejaVu Math TeX Gyre" panose="02000503000000000000" charset="0"/>
                                <a:sym typeface="+mn-ea"/>
                              </a:rPr>
                              <m:t>𝑝</m:t>
                            </m:r>
                          </m:sub>
                          <m:sup>
                            <m:r>
                              <a:rPr lang="en-US" altLang="zh-CN" sz="2400" i="1" noProof="1">
                                <a:latin typeface="Cambria Math" panose="02040503050406030204" pitchFamily="18" charset="0"/>
                                <a:cs typeface="DejaVu Math TeX Gyre" panose="02000503000000000000" charset="0"/>
                                <a:sym typeface="+mn-ea"/>
                              </a:rPr>
                              <m:t>𝑖</m:t>
                            </m:r>
                          </m:sup>
                        </m:sSubSup>
                        <m:r>
                          <a:rPr lang="en-US" altLang="zh-CN" sz="2400" i="1" noProof="1">
                            <a:latin typeface="Cambria Math" panose="02040503050406030204" pitchFamily="18" charset="0"/>
                            <a:cs typeface="DejaVu Math TeX Gyre" panose="02000503000000000000" charset="0"/>
                            <a:sym typeface="+mn-ea"/>
                          </a:rPr>
                          <m:t>,</m:t>
                        </m:r>
                        <m:sSubSup>
                          <m:sSubSupPr>
                            <m:ctrlPr>
                              <a:rPr lang="en-US" altLang="zh-CN" sz="2400" i="1" noProof="1">
                                <a:latin typeface="Cambria Math" panose="02040503050406030204" pitchFamily="18" charset="0"/>
                                <a:cs typeface="DejaVu Math TeX Gyre" panose="02000503000000000000" charset="0"/>
                                <a:sym typeface="+mn-ea"/>
                              </a:rPr>
                            </m:ctrlPr>
                          </m:sSubSupPr>
                          <m:e>
                            <m:r>
                              <a:rPr lang="en-US" altLang="zh-CN" sz="2400" i="1" noProof="1">
                                <a:latin typeface="Cambria Math" panose="02040503050406030204" pitchFamily="18" charset="0"/>
                                <a:cs typeface="DejaVu Math TeX Gyre" panose="02000503000000000000" charset="0"/>
                                <a:sym typeface="+mn-ea"/>
                              </a:rPr>
                              <m:t>𝑦</m:t>
                            </m:r>
                          </m:e>
                          <m:sub>
                            <m:r>
                              <a:rPr lang="en-US" altLang="zh-CN" sz="2400" i="1" noProof="1">
                                <a:latin typeface="Cambria Math" panose="02040503050406030204" pitchFamily="18" charset="0"/>
                                <a:cs typeface="DejaVu Math TeX Gyre" panose="02000503000000000000" charset="0"/>
                                <a:sym typeface="+mn-ea"/>
                              </a:rPr>
                              <m:t>𝑝</m:t>
                            </m:r>
                          </m:sub>
                          <m:sup>
                            <m:r>
                              <a:rPr lang="en-US" altLang="zh-CN" sz="2400" i="1" noProof="1">
                                <a:latin typeface="Cambria Math" panose="02040503050406030204" pitchFamily="18" charset="0"/>
                                <a:cs typeface="DejaVu Math TeX Gyre" panose="02000503000000000000" charset="0"/>
                                <a:sym typeface="+mn-ea"/>
                              </a:rPr>
                              <m:t>𝑖</m:t>
                            </m:r>
                          </m:sup>
                        </m:sSubSup>
                        <m:r>
                          <a:rPr lang="en-US" altLang="zh-CN" sz="2400" i="1" noProof="1">
                            <a:latin typeface="Cambria Math" panose="02040503050406030204" pitchFamily="18" charset="0"/>
                            <a:cs typeface="DejaVu Math TeX Gyre" panose="02000503000000000000" charset="0"/>
                            <a:sym typeface="+mn-ea"/>
                          </a:rPr>
                          <m:t>)−</m:t>
                        </m:r>
                        <m:sSup>
                          <m:sSupPr>
                            <m:ctrlPr>
                              <a:rPr lang="en-US" altLang="zh-CN" sz="2400" i="1" noProof="1">
                                <a:latin typeface="Cambria Math" panose="02040503050406030204" pitchFamily="18" charset="0"/>
                                <a:cs typeface="DejaVu Math TeX Gyre" panose="02000503000000000000" charset="0"/>
                                <a:sym typeface="+mn-ea"/>
                              </a:rPr>
                            </m:ctrlPr>
                          </m:sSupPr>
                          <m:e>
                            <m:sSubSup>
                              <m:sSubSupPr>
                                <m:ctrlPr>
                                  <a:rPr lang="en-US" altLang="zh-CN" sz="2400" i="1" noProof="1">
                                    <a:latin typeface="Cambria Math" panose="02040503050406030204" pitchFamily="18" charset="0"/>
                                    <a:sym typeface="+mn-ea"/>
                                  </a:rPr>
                                </m:ctrlPr>
                              </m:sSubSupPr>
                              <m:e>
                                <m:r>
                                  <a:rPr lang="en-US" altLang="zh-CN" sz="2400" i="1" noProof="1">
                                    <a:latin typeface="Cambria Math" panose="02040503050406030204" pitchFamily="18" charset="0"/>
                                    <a:sym typeface="+mn-ea"/>
                                  </a:rPr>
                                  <m:t>𝑝</m:t>
                                </m:r>
                              </m:e>
                              <m:sub>
                                <m:r>
                                  <a:rPr lang="en-US" altLang="zh-CN" sz="2400" i="1" noProof="1">
                                    <a:latin typeface="Cambria Math" panose="02040503050406030204" pitchFamily="18" charset="0"/>
                                    <a:sym typeface="+mn-ea"/>
                                  </a:rPr>
                                  <m:t>𝑑𝑎𝑡𝑎</m:t>
                                </m:r>
                              </m:sub>
                              <m:sup>
                                <m:r>
                                  <a:rPr lang="en-US" altLang="zh-CN" sz="2400" i="1" noProof="1">
                                    <a:latin typeface="Cambria Math" panose="02040503050406030204" pitchFamily="18" charset="0"/>
                                    <a:sym typeface="+mn-ea"/>
                                  </a:rPr>
                                  <m:t>𝑖</m:t>
                                </m:r>
                              </m:sup>
                            </m:sSubSup>
                          </m:e>
                          <m:sup>
                            <m:r>
                              <a:rPr lang="en-US" altLang="zh-CN" sz="2400" i="1" noProof="1">
                                <a:latin typeface="Cambria Math" panose="02040503050406030204" pitchFamily="18" charset="0"/>
                                <a:cs typeface="DejaVu Math TeX Gyre" panose="02000503000000000000" charset="0"/>
                                <a:sym typeface="+mn-ea"/>
                              </a:rPr>
                              <m:t>𝑖</m:t>
                            </m:r>
                          </m:sup>
                        </m:sSup>
                        <m:sSup>
                          <m:sSupPr>
                            <m:ctrlPr>
                              <a:rPr lang="en-US" altLang="zh-CN" sz="2400" i="1" noProof="1">
                                <a:latin typeface="Cambria Math" panose="02040503050406030204" pitchFamily="18" charset="0"/>
                                <a:cs typeface="DejaVu Math TeX Gyre" panose="02000503000000000000" charset="0"/>
                                <a:sym typeface="+mn-ea"/>
                              </a:rPr>
                            </m:ctrlPr>
                          </m:sSupPr>
                          <m:e>
                            <m:r>
                              <a:rPr lang="en-US" altLang="zh-CN" sz="2400" i="1" noProof="1">
                                <a:latin typeface="Cambria Math" panose="02040503050406030204" pitchFamily="18" charset="0"/>
                                <a:cs typeface="DejaVu Math TeX Gyre" panose="02000503000000000000" charset="0"/>
                                <a:sym typeface="+mn-ea"/>
                              </a:rPr>
                              <m:t>|</m:t>
                            </m:r>
                          </m:e>
                          <m:sup>
                            <m:r>
                              <a:rPr lang="en-US" altLang="zh-CN" sz="2400" i="1" noProof="1">
                                <a:latin typeface="Cambria Math" panose="02040503050406030204" pitchFamily="18" charset="0"/>
                                <a:cs typeface="DejaVu Math TeX Gyre" panose="02000503000000000000" charset="0"/>
                                <a:sym typeface="+mn-ea"/>
                              </a:rPr>
                              <m:t>2</m:t>
                            </m:r>
                          </m:sup>
                        </m:sSup>
                      </m:e>
                    </m:nary>
                  </m:oMath>
                </a14:m>
                <a:endParaRPr lang="en-US" altLang="zh-CN" sz="2400" b="0" i="1" noProof="1">
                  <a:latin typeface="Cambria Math" panose="02040503050406030204" pitchFamily="18" charset="0"/>
                  <a:cs typeface="DejaVu Math TeX Gyre" panose="02000503000000000000" charset="0"/>
                  <a:sym typeface="+mn-ea"/>
                </a:endParaRPr>
              </a:p>
              <a:p>
                <a:pPr algn="ctr"/>
                <a:r>
                  <a:rPr lang="zh-CN" altLang="en-US" sz="2400" noProof="1">
                    <a:latin typeface="Cambria Math" panose="02040503050406030204" pitchFamily="18" charset="0"/>
                    <a:cs typeface="DejaVu Math TeX Gyre" panose="02000503000000000000" charset="0"/>
                    <a:sym typeface="+mn-ea"/>
                  </a:rPr>
                  <a:t>（</a:t>
                </a:r>
                <a:r>
                  <a:rPr lang="zh-CN" altLang="en-US" sz="2400" noProof="1">
                    <a:solidFill>
                      <a:srgbClr val="FF0000"/>
                    </a:solidFill>
                    <a:latin typeface="Cambria Math" panose="02040503050406030204" pitchFamily="18" charset="0"/>
                    <a:cs typeface="DejaVu Math TeX Gyre" panose="02000503000000000000" charset="0"/>
                    <a:sym typeface="+mn-ea"/>
                  </a:rPr>
                  <a:t>数据匹配</a:t>
                </a:r>
                <a:r>
                  <a:rPr lang="zh-CN" altLang="en-US" sz="2400" noProof="1">
                    <a:latin typeface="Cambria Math" panose="02040503050406030204" pitchFamily="18" charset="0"/>
                    <a:cs typeface="DejaVu Math TeX Gyre" panose="02000503000000000000" charset="0"/>
                    <a:sym typeface="+mn-ea"/>
                  </a:rPr>
                  <a:t>）</a:t>
                </a:r>
                <a:endParaRPr lang="en-US" altLang="zh-CN" sz="2400" noProof="1">
                  <a:latin typeface="Cambria Math" panose="02040503050406030204" pitchFamily="18" charset="0"/>
                  <a:cs typeface="DejaVu Math TeX Gyre" panose="02000503000000000000" charset="0"/>
                  <a:sym typeface="+mn-ea"/>
                </a:endParaRPr>
              </a:p>
              <a:p>
                <a:pPr algn="ctr"/>
                <a:endParaRPr lang="en-US" altLang="zh-CN" sz="2400" noProof="1">
                  <a:latin typeface="Cambria Math" panose="02040503050406030204" pitchFamily="18" charset="0"/>
                  <a:cs typeface="DejaVu Math TeX Gyre" panose="02000503000000000000" charset="0"/>
                  <a:sym typeface="+mn-ea"/>
                </a:endParaRPr>
              </a:p>
              <a:p>
                <a:r>
                  <a:rPr kumimoji="0" lang="en-US" altLang="zh-CN"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a:t>		+</a:t>
                </a:r>
                <a:r>
                  <a:rPr kumimoji="0" lang="en-US" altLang="zh-CN" sz="2400" b="0" u="none" strike="noStrike" kern="1200" cap="none" spc="0" normalizeH="0" baseline="0" noProof="1">
                    <a:solidFill>
                      <a:schemeClr val="tx1"/>
                    </a:solidFill>
                    <a:cs typeface="DejaVu Math TeX Gyre" panose="02000503000000000000" charset="0"/>
                    <a:sym typeface="+mn-ea"/>
                  </a:rPr>
                  <a:t> </a:t>
                </a:r>
                <a14:m>
                  <m:oMath xmlns:m="http://schemas.openxmlformats.org/officeDocument/2006/math">
                    <m:nary>
                      <m:naryPr>
                        <m:chr m:val="∑"/>
                        <m:limLoc m:val="undOv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naryPr>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=1</m:t>
                        </m:r>
                      </m:sub>
                      <m:sup>
                        <m:sSub>
                          <m:sSub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𝑁</m:t>
                            </m:r>
                          </m:e>
                          <m:sub>
                            <m:r>
                              <m:rPr>
                                <m:sty m:val="p"/>
                              </m:rPr>
                              <a:rPr lang="en-US" altLang="zh-CN" sz="2400" i="1" noProof="1">
                                <a:latin typeface="Cambria Math" panose="02040503050406030204" pitchFamily="18" charset="0"/>
                                <a:cs typeface="DejaVu Math TeX Gyre" panose="02000503000000000000" charset="0"/>
                                <a:sym typeface="+mn-ea"/>
                              </a:rPr>
                              <m:t>s</m:t>
                            </m:r>
                          </m:sub>
                        </m:sSub>
                      </m:sup>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𝑝</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𝑥</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𝑝</m:t>
                            </m:r>
                          </m:sub>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𝑦</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𝑝</m:t>
                            </m:r>
                          </m:sub>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p>
                          <m:s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e>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2</m:t>
                            </m:r>
                          </m:sup>
                        </m:sSup>
                      </m:e>
                    </m:nary>
                  </m:oMath>
                </a14:m>
                <a:endParaRPr kumimoji="0" lang="en-US" altLang="zh-CN" sz="2400" b="0" u="none" strike="noStrike" kern="1200" cap="none" spc="0" normalizeH="0" baseline="0" noProof="1">
                  <a:solidFill>
                    <a:schemeClr val="tx1"/>
                  </a:solidFill>
                  <a:cs typeface="DejaVu Math TeX Gyre" panose="02000503000000000000" charset="0"/>
                  <a:sym typeface="+mn-ea"/>
                </a:endParaRPr>
              </a:p>
              <a:p>
                <a:pPr algn="ctr"/>
                <a:r>
                  <a:rPr kumimoji="0" lang="zh-CN" altLang="en-US"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a:t>（</a:t>
                </a:r>
                <a:r>
                  <a:rPr kumimoji="0" lang="zh-CN" altLang="en-US" sz="2400" b="0" u="none" strike="noStrike" kern="1200" cap="none" spc="0" normalizeH="0" baseline="0" noProof="1">
                    <a:solidFill>
                      <a:srgbClr val="FF0000"/>
                    </a:solidFill>
                    <a:latin typeface="Cambria Math" panose="02040503050406030204" pitchFamily="18" charset="0"/>
                    <a:cs typeface="DejaVu Math TeX Gyre" panose="02000503000000000000" charset="0"/>
                    <a:sym typeface="+mn-ea"/>
                  </a:rPr>
                  <a:t>边界条件</a:t>
                </a:r>
                <a:r>
                  <a:rPr kumimoji="0" lang="zh-CN" altLang="en-US"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a:t>）</a:t>
                </a:r>
                <a:endParaRPr kumimoji="0" lang="en-US" altLang="zh-CN"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endParaRPr>
              </a:p>
              <a:p>
                <a:pPr algn="ctr"/>
                <a:endParaRPr kumimoji="0" lang="en-US" altLang="zh-CN"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endParaRPr>
              </a:p>
              <a:p>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nary>
                        <m:naryPr>
                          <m:chr m:val="∑"/>
                          <m:limLoc m:val="undOv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naryPr>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=1</m:t>
                          </m:r>
                        </m:sub>
                        <m:sup>
                          <m:sSub>
                            <m:sSub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𝑁</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𝑓</m:t>
                              </m:r>
                            </m:sub>
                          </m:sSub>
                        </m:sup>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𝑓</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𝑥</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𝑓</m:t>
                              </m:r>
                            </m:sub>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𝑦</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𝑓</m:t>
                              </m:r>
                            </m:sub>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p>
                            <m:s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e>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2</m:t>
                              </m:r>
                            </m:sup>
                          </m:sSup>
                        </m:e>
                      </m:nary>
                    </m:oMath>
                  </m:oMathPara>
                </a14:m>
                <a:endParaRPr lang="en-US" altLang="zh-CN" sz="2400" dirty="0"/>
              </a:p>
              <a:p>
                <a:r>
                  <a:rPr lang="en-US" altLang="zh-CN" sz="2400" dirty="0"/>
                  <a:t>		</a:t>
                </a:r>
                <a:r>
                  <a:rPr lang="zh-CN" altLang="en-US" sz="2400" dirty="0"/>
                  <a:t>（</a:t>
                </a:r>
                <a:r>
                  <a:rPr lang="zh-CN" altLang="en-US" sz="2400" dirty="0">
                    <a:solidFill>
                      <a:srgbClr val="FF0000"/>
                    </a:solidFill>
                  </a:rPr>
                  <a:t>控制方程</a:t>
                </a:r>
                <a:r>
                  <a:rPr lang="zh-CN" altLang="en-US" sz="2400" dirty="0"/>
                  <a:t>）</a:t>
                </a:r>
              </a:p>
            </p:txBody>
          </p:sp>
        </mc:Choice>
        <mc:Fallback xmlns="">
          <p:sp>
            <p:nvSpPr>
              <p:cNvPr id="16" name="文本框 15">
                <a:extLst>
                  <a:ext uri="{FF2B5EF4-FFF2-40B4-BE49-F238E27FC236}">
                    <a16:creationId xmlns:a16="http://schemas.microsoft.com/office/drawing/2014/main" id="{BAA155D4-09D9-4B49-AAD0-27D9503DA611}"/>
                  </a:ext>
                </a:extLst>
              </p:cNvPr>
              <p:cNvSpPr txBox="1">
                <a:spLocks noRot="1" noChangeAspect="1" noMove="1" noResize="1" noEditPoints="1" noAdjustHandles="1" noChangeArrowheads="1" noChangeShapeType="1" noTextEdit="1"/>
              </p:cNvSpPr>
              <p:nvPr/>
            </p:nvSpPr>
            <p:spPr>
              <a:xfrm>
                <a:off x="6202615" y="1125582"/>
                <a:ext cx="6103620" cy="4359014"/>
              </a:xfrm>
              <a:prstGeom prst="rect">
                <a:avLst/>
              </a:prstGeom>
              <a:blipFill>
                <a:blip r:embed="rId4"/>
                <a:stretch>
                  <a:fillRect b="-1818"/>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796DD550-00E4-46C2-A754-0AF9B00B8DF1}"/>
              </a:ext>
            </a:extLst>
          </p:cNvPr>
          <p:cNvCxnSpPr>
            <a:cxnSpLocks/>
          </p:cNvCxnSpPr>
          <p:nvPr/>
        </p:nvCxnSpPr>
        <p:spPr bwMode="auto">
          <a:xfrm flipV="1">
            <a:off x="6834751" y="2292892"/>
            <a:ext cx="1607450" cy="373243"/>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4D76827E-7B02-44C7-BF6F-8D06FE38F578}"/>
              </a:ext>
            </a:extLst>
          </p:cNvPr>
          <p:cNvCxnSpPr>
            <a:cxnSpLocks/>
          </p:cNvCxnSpPr>
          <p:nvPr/>
        </p:nvCxnSpPr>
        <p:spPr bwMode="auto">
          <a:xfrm>
            <a:off x="6834751" y="2666135"/>
            <a:ext cx="1607450" cy="762865"/>
          </a:xfrm>
          <a:prstGeom prst="straightConnector1">
            <a:avLst/>
          </a:prstGeom>
          <a:gradFill rotWithShape="0">
            <a:gsLst>
              <a:gs pos="0">
                <a:schemeClr val="accent1"/>
              </a:gs>
              <a:gs pos="100000">
                <a:schemeClr val="accent2"/>
              </a:gs>
            </a:gsLst>
            <a:lin ang="5400000" scaled="1"/>
          </a:gradFill>
          <a:ln w="28575" cap="flat" cmpd="sng" algn="ctr">
            <a:solidFill>
              <a:srgbClr val="202020"/>
            </a:solidFill>
            <a:prstDash val="solid"/>
            <a:round/>
            <a:headEnd type="none" w="med" len="med"/>
            <a:tailEnd type="triangle"/>
          </a:ln>
        </p:spPr>
      </p:cxnSp>
      <p:cxnSp>
        <p:nvCxnSpPr>
          <p:cNvPr id="22" name="直接箭头连接符 21">
            <a:extLst>
              <a:ext uri="{FF2B5EF4-FFF2-40B4-BE49-F238E27FC236}">
                <a16:creationId xmlns:a16="http://schemas.microsoft.com/office/drawing/2014/main" id="{9EB9FF7B-103A-452F-93C7-D90AA52F054A}"/>
              </a:ext>
            </a:extLst>
          </p:cNvPr>
          <p:cNvCxnSpPr>
            <a:cxnSpLocks/>
          </p:cNvCxnSpPr>
          <p:nvPr/>
        </p:nvCxnSpPr>
        <p:spPr bwMode="auto">
          <a:xfrm>
            <a:off x="6834751" y="2663109"/>
            <a:ext cx="1395996" cy="2503515"/>
          </a:xfrm>
          <a:prstGeom prst="straightConnector1">
            <a:avLst/>
          </a:prstGeom>
          <a:gradFill rotWithShape="0">
            <a:gsLst>
              <a:gs pos="0">
                <a:schemeClr val="accent1"/>
              </a:gs>
              <a:gs pos="100000">
                <a:schemeClr val="accent2"/>
              </a:gs>
            </a:gsLst>
            <a:lin ang="5400000" scaled="1"/>
          </a:gradFill>
          <a:ln w="28575" cap="flat" cmpd="sng" algn="ctr">
            <a:solidFill>
              <a:srgbClr val="202020"/>
            </a:solidFill>
            <a:prstDash val="solid"/>
            <a:round/>
            <a:headEnd type="none" w="med" len="med"/>
            <a:tailEnd type="triangle"/>
          </a:ln>
        </p:spPr>
      </p:cxnSp>
      <p:cxnSp>
        <p:nvCxnSpPr>
          <p:cNvPr id="24" name="直接箭头连接符 23">
            <a:extLst>
              <a:ext uri="{FF2B5EF4-FFF2-40B4-BE49-F238E27FC236}">
                <a16:creationId xmlns:a16="http://schemas.microsoft.com/office/drawing/2014/main" id="{1CA1D1D6-E61B-443C-B5A3-5F8AF101B542}"/>
              </a:ext>
            </a:extLst>
          </p:cNvPr>
          <p:cNvCxnSpPr>
            <a:cxnSpLocks/>
          </p:cNvCxnSpPr>
          <p:nvPr/>
        </p:nvCxnSpPr>
        <p:spPr bwMode="auto">
          <a:xfrm>
            <a:off x="6755907" y="5209827"/>
            <a:ext cx="1474840" cy="0"/>
          </a:xfrm>
          <a:prstGeom prst="straightConnector1">
            <a:avLst/>
          </a:prstGeom>
          <a:gradFill rotWithShape="0">
            <a:gsLst>
              <a:gs pos="0">
                <a:schemeClr val="accent1"/>
              </a:gs>
              <a:gs pos="100000">
                <a:schemeClr val="accent2"/>
              </a:gs>
            </a:gsLst>
            <a:lin ang="5400000" scaled="1"/>
          </a:gradFill>
          <a:ln w="28575" cap="flat" cmpd="sng" algn="ctr">
            <a:solidFill>
              <a:srgbClr val="202020"/>
            </a:solidFill>
            <a:prstDash val="solid"/>
            <a:round/>
            <a:headEnd type="none" w="med" len="med"/>
            <a:tailEnd type="triangle"/>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文本框 1">
            <a:extLst>
              <a:ext uri="{FF2B5EF4-FFF2-40B4-BE49-F238E27FC236}">
                <a16:creationId xmlns:a16="http://schemas.microsoft.com/office/drawing/2014/main" id="{48DBEA07-20DB-4953-9D80-9253AF8191FE}"/>
              </a:ext>
            </a:extLst>
          </p:cNvPr>
          <p:cNvSpPr txBox="1"/>
          <p:nvPr/>
        </p:nvSpPr>
        <p:spPr>
          <a:xfrm>
            <a:off x="71019" y="40858"/>
            <a:ext cx="3594329"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altLang="zh-CN" sz="2400" b="1" dirty="0"/>
              <a:t>2.3 </a:t>
            </a:r>
            <a:r>
              <a:rPr lang="zh-CN" altLang="en-US" sz="2400" b="1" dirty="0"/>
              <a:t>无先验知识参数反演</a:t>
            </a:r>
          </a:p>
        </p:txBody>
      </p:sp>
      <p:sp>
        <p:nvSpPr>
          <p:cNvPr id="3" name="灯片编号占位符 2">
            <a:extLst>
              <a:ext uri="{FF2B5EF4-FFF2-40B4-BE49-F238E27FC236}">
                <a16:creationId xmlns:a16="http://schemas.microsoft.com/office/drawing/2014/main" id="{AD72CBCE-CF55-4009-B272-DD6C2F213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pic>
        <p:nvPicPr>
          <p:cNvPr id="11" name="图片 10">
            <a:extLst>
              <a:ext uri="{FF2B5EF4-FFF2-40B4-BE49-F238E27FC236}">
                <a16:creationId xmlns:a16="http://schemas.microsoft.com/office/drawing/2014/main" id="{35A4FAAA-5FA6-400D-A65F-9D9E2CA063B9}"/>
              </a:ext>
            </a:extLst>
          </p:cNvPr>
          <p:cNvPicPr>
            <a:picLocks noChangeAspect="1"/>
          </p:cNvPicPr>
          <p:nvPr/>
        </p:nvPicPr>
        <p:blipFill>
          <a:blip r:embed="rId3"/>
          <a:stretch>
            <a:fillRect/>
          </a:stretch>
        </p:blipFill>
        <p:spPr>
          <a:xfrm>
            <a:off x="1035016" y="3316377"/>
            <a:ext cx="6351509" cy="2839422"/>
          </a:xfrm>
          <a:prstGeom prst="rect">
            <a:avLst/>
          </a:prstGeom>
        </p:spPr>
      </p:pic>
      <p:pic>
        <p:nvPicPr>
          <p:cNvPr id="12" name="图片 11">
            <a:extLst>
              <a:ext uri="{FF2B5EF4-FFF2-40B4-BE49-F238E27FC236}">
                <a16:creationId xmlns:a16="http://schemas.microsoft.com/office/drawing/2014/main" id="{A32E40C9-B066-4D09-B686-7E2E0A268FE8}"/>
              </a:ext>
            </a:extLst>
          </p:cNvPr>
          <p:cNvPicPr>
            <a:picLocks noChangeAspect="1"/>
          </p:cNvPicPr>
          <p:nvPr/>
        </p:nvPicPr>
        <p:blipFill>
          <a:blip r:embed="rId4"/>
          <a:stretch>
            <a:fillRect/>
          </a:stretch>
        </p:blipFill>
        <p:spPr>
          <a:xfrm>
            <a:off x="7156269" y="3315789"/>
            <a:ext cx="3692442" cy="2839422"/>
          </a:xfrm>
          <a:prstGeom prst="rect">
            <a:avLst/>
          </a:prstGeom>
        </p:spPr>
      </p:pic>
      <p:sp>
        <p:nvSpPr>
          <p:cNvPr id="15" name="文本框 14">
            <a:extLst>
              <a:ext uri="{FF2B5EF4-FFF2-40B4-BE49-F238E27FC236}">
                <a16:creationId xmlns:a16="http://schemas.microsoft.com/office/drawing/2014/main" id="{A3FD78F9-553A-4940-AFBD-AA0AF6B3050A}"/>
              </a:ext>
            </a:extLst>
          </p:cNvPr>
          <p:cNvSpPr txBox="1"/>
          <p:nvPr/>
        </p:nvSpPr>
        <p:spPr>
          <a:xfrm>
            <a:off x="2915200" y="6191403"/>
            <a:ext cx="2738839" cy="369332"/>
          </a:xfrm>
          <a:prstGeom prst="rect">
            <a:avLst/>
          </a:prstGeom>
          <a:noFill/>
        </p:spPr>
        <p:txBody>
          <a:bodyPr wrap="square" rtlCol="0">
            <a:spAutoFit/>
          </a:bodyPr>
          <a:lstStyle/>
          <a:p>
            <a:r>
              <a:rPr lang="zh-CN" altLang="en-US" dirty="0"/>
              <a:t>精确解和初始声速分布</a:t>
            </a:r>
          </a:p>
        </p:txBody>
      </p:sp>
      <p:sp>
        <p:nvSpPr>
          <p:cNvPr id="21" name="文本框 20">
            <a:extLst>
              <a:ext uri="{FF2B5EF4-FFF2-40B4-BE49-F238E27FC236}">
                <a16:creationId xmlns:a16="http://schemas.microsoft.com/office/drawing/2014/main" id="{79C058DD-6955-484B-8AA2-0A071BCCF315}"/>
              </a:ext>
            </a:extLst>
          </p:cNvPr>
          <p:cNvSpPr txBox="1"/>
          <p:nvPr/>
        </p:nvSpPr>
        <p:spPr>
          <a:xfrm>
            <a:off x="7968788" y="6164130"/>
            <a:ext cx="1708550" cy="369332"/>
          </a:xfrm>
          <a:prstGeom prst="rect">
            <a:avLst/>
          </a:prstGeom>
          <a:noFill/>
        </p:spPr>
        <p:txBody>
          <a:bodyPr wrap="square" rtlCol="0">
            <a:spAutoFit/>
          </a:bodyPr>
          <a:lstStyle/>
          <a:p>
            <a:r>
              <a:rPr lang="zh-CN" altLang="en-US" dirty="0"/>
              <a:t>反演结果</a:t>
            </a:r>
          </a:p>
        </p:txBody>
      </p:sp>
      <mc:AlternateContent xmlns:mc="http://schemas.openxmlformats.org/markup-compatibility/2006" xmlns:a14="http://schemas.microsoft.com/office/drawing/2010/main">
        <mc:Choice Requires="a14">
          <p:sp>
            <p:nvSpPr>
              <p:cNvPr id="9" name="Text Box 2">
                <a:extLst>
                  <a:ext uri="{FF2B5EF4-FFF2-40B4-BE49-F238E27FC236}">
                    <a16:creationId xmlns:a16="http://schemas.microsoft.com/office/drawing/2014/main" id="{8E1C0EBD-5740-4EA4-8648-7B8A6E8221AB}"/>
                  </a:ext>
                </a:extLst>
              </p:cNvPr>
              <p:cNvSpPr txBox="1"/>
              <p:nvPr/>
            </p:nvSpPr>
            <p:spPr>
              <a:xfrm>
                <a:off x="3089467" y="679038"/>
                <a:ext cx="7494680" cy="851708"/>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DejaVu Math TeX Gyre" panose="02000503000000000000" charset="0"/>
                        </a:rPr>
                        <m:t>𝐿</m:t>
                      </m:r>
                      <m:d>
                        <m:dPr>
                          <m:ctrlPr>
                            <a:rPr lang="en-US" altLang="zh-CN" sz="2400" b="0" i="1" smtClean="0">
                              <a:latin typeface="Cambria Math" panose="02040503050406030204" pitchFamily="18" charset="0"/>
                              <a:cs typeface="DejaVu Math TeX Gyre" panose="02000503000000000000" charset="0"/>
                            </a:rPr>
                          </m:ctrlPr>
                        </m:dPr>
                        <m:e>
                          <m:r>
                            <a:rPr lang="en-US" altLang="zh-CN" sz="2400" b="0" i="1" smtClean="0">
                              <a:latin typeface="Cambria Math" panose="02040503050406030204" pitchFamily="18" charset="0"/>
                              <a:cs typeface="DejaVu Math TeX Gyre" panose="02000503000000000000" charset="0"/>
                            </a:rPr>
                            <m:t>𝑥</m:t>
                          </m:r>
                        </m:e>
                      </m:d>
                      <m:r>
                        <a:rPr lang="en-US" altLang="zh-CN" sz="2400" b="0" i="1" smtClean="0">
                          <a:latin typeface="Cambria Math" panose="02040503050406030204" pitchFamily="18" charset="0"/>
                          <a:cs typeface="DejaVu Math TeX Gyre" panose="02000503000000000000"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2</m:t>
                          </m:r>
                        </m:sup>
                      </m:sSubSup>
                      <m:d>
                        <m:dPr>
                          <m:begChr m:val="|"/>
                          <m:endChr m:val="|"/>
                          <m:ctrlPr>
                            <a:rPr lang="en-US" altLang="zh-CN" sz="2400" b="0" i="1" smtClean="0">
                              <a:latin typeface="Cambria Math" panose="02040503050406030204" pitchFamily="18" charset="0"/>
                              <a:ea typeface="Cambria Math" panose="02040503050406030204" pitchFamily="18" charset="0"/>
                            </a:rPr>
                          </m:ctrlPr>
                        </m:dPr>
                        <m:e>
                          <m:r>
                            <m:rPr>
                              <m:sty m:val="p"/>
                            </m:rP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𝜏</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m:t>
                              </m:r>
                            </m:e>
                            <m:sup>
                              <m:r>
                                <a:rPr lang="en-US" altLang="zh-CN" sz="2400" b="0" i="1" smtClean="0">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r>
                                <a:rPr lang="en-US" altLang="zh-CN" sz="2400" b="0" i="1" smtClean="0">
                                  <a:latin typeface="Cambria Math" panose="02040503050406030204" pitchFamily="18" charset="0"/>
                                  <a:ea typeface="Cambria Math" panose="02040503050406030204" pitchFamily="18" charset="0"/>
                                </a:rPr>
                                <m:t>2</m:t>
                              </m:r>
                            </m:sup>
                          </m:sSup>
                        </m:e>
                      </m:d>
                      <m:sSup>
                        <m:sSupPr>
                          <m:ctrlPr>
                            <a:rPr lang="en-US" altLang="zh-CN" sz="2400" i="1">
                              <a:latin typeface="Cambria Math" panose="02040503050406030204" pitchFamily="18" charset="0"/>
                              <a:ea typeface="Cambria Math" panose="02040503050406030204" pitchFamily="18" charset="0"/>
                            </a:rPr>
                          </m:ctrlPr>
                        </m:sSupPr>
                        <m:e>
                          <m:r>
                            <m:rPr>
                              <m:sty m:val="p"/>
                            </m:rPr>
                            <a:rPr lang="en-US" altLang="zh-CN" sz="2400" i="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𝑇</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+2</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𝑇</m:t>
                          </m:r>
                        </m:e>
                        <m:sub>
                          <m:r>
                            <a:rPr lang="en-US" altLang="zh-CN" sz="2400" i="1">
                              <a:latin typeface="Cambria Math" panose="02040503050406030204" pitchFamily="18" charset="0"/>
                              <a:ea typeface="Cambria Math" panose="02040503050406030204" pitchFamily="18" charset="0"/>
                            </a:rPr>
                            <m:t>0</m:t>
                          </m:r>
                        </m:sub>
                      </m:sSub>
                      <m:r>
                        <a:rPr lang="zh-CN" altLang="en-US" sz="2400" i="1" smtClean="0">
                          <a:latin typeface="Cambria Math" panose="02040503050406030204" pitchFamily="18" charset="0"/>
                          <a:ea typeface="Cambria Math" panose="02040503050406030204" pitchFamily="18" charset="0"/>
                        </a:rPr>
                        <m:t>𝜏</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m:rPr>
                                  <m:sty m:val="p"/>
                                </m:rP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𝑇</m:t>
                              </m:r>
                            </m:e>
                            <m:sub>
                              <m:r>
                                <a:rPr lang="en-US" altLang="zh-CN" sz="2400" i="1">
                                  <a:latin typeface="Cambria Math" panose="02040503050406030204" pitchFamily="18" charset="0"/>
                                  <a:ea typeface="Cambria Math" panose="02040503050406030204" pitchFamily="18" charset="0"/>
                                </a:rPr>
                                <m:t>0</m:t>
                              </m:r>
                            </m:sub>
                          </m:sSub>
                          <m:r>
                            <a:rPr lang="en-US" altLang="zh-CN" sz="2400" i="1" smtClean="0">
                              <a:latin typeface="Cambria Math" panose="02040503050406030204" pitchFamily="18" charset="0"/>
                              <a:ea typeface="Cambria Math" panose="02040503050406030204" pitchFamily="18" charset="0"/>
                            </a:rPr>
                            <m:t>∙</m:t>
                          </m:r>
                          <m:r>
                            <m:rPr>
                              <m:sty m:val="p"/>
                            </m:rP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𝜏</m:t>
                          </m:r>
                        </m:e>
                      </m:d>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𝑣</m:t>
                              </m:r>
                            </m:e>
                            <m:sup>
                              <m:r>
                                <a:rPr lang="en-US" altLang="zh-CN" sz="2400" b="0" i="1" smtClean="0">
                                  <a:latin typeface="Cambria Math" panose="02040503050406030204" pitchFamily="18" charset="0"/>
                                  <a:ea typeface="Cambria Math" panose="02040503050406030204" pitchFamily="18" charset="0"/>
                                </a:rPr>
                                <m:t>2</m:t>
                              </m:r>
                            </m:sup>
                          </m:s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e>
                          </m:d>
                        </m:den>
                      </m:f>
                      <m:r>
                        <a:rPr lang="en-US" altLang="zh-CN"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9" name="Text Box 2">
                <a:extLst>
                  <a:ext uri="{FF2B5EF4-FFF2-40B4-BE49-F238E27FC236}">
                    <a16:creationId xmlns:a16="http://schemas.microsoft.com/office/drawing/2014/main" id="{8E1C0EBD-5740-4EA4-8648-7B8A6E8221AB}"/>
                  </a:ext>
                </a:extLst>
              </p:cNvPr>
              <p:cNvSpPr txBox="1">
                <a:spLocks noRot="1" noChangeAspect="1" noMove="1" noResize="1" noEditPoints="1" noAdjustHandles="1" noChangeArrowheads="1" noChangeShapeType="1" noTextEdit="1"/>
              </p:cNvSpPr>
              <p:nvPr/>
            </p:nvSpPr>
            <p:spPr>
              <a:xfrm>
                <a:off x="3089467" y="679038"/>
                <a:ext cx="7494680" cy="8517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2">
                <a:extLst>
                  <a:ext uri="{FF2B5EF4-FFF2-40B4-BE49-F238E27FC236}">
                    <a16:creationId xmlns:a16="http://schemas.microsoft.com/office/drawing/2014/main" id="{9B2D071B-1EA1-4D0F-B33A-ABFC200DC5DB}"/>
                  </a:ext>
                </a:extLst>
              </p:cNvPr>
              <p:cNvSpPr txBox="1"/>
              <p:nvPr/>
            </p:nvSpPr>
            <p:spPr>
              <a:xfrm>
                <a:off x="2175067" y="1623635"/>
                <a:ext cx="3769493" cy="859210"/>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cs typeface="DejaVu Math TeX Gyre" panose="02000503000000000000" charset="0"/>
                        </a:rPr>
                        <m:t>𝜏</m:t>
                      </m:r>
                      <m:d>
                        <m:dPr>
                          <m:ctrlPr>
                            <a:rPr lang="en-US" altLang="zh-CN" sz="2400" b="0" i="1" smtClean="0">
                              <a:latin typeface="Cambria Math" panose="02040503050406030204" pitchFamily="18" charset="0"/>
                              <a:cs typeface="DejaVu Math TeX Gyre" panose="02000503000000000000"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e>
                      </m:d>
                      <m:r>
                        <a:rPr lang="en-US" altLang="zh-CN" sz="2400" b="0" i="1" smtClean="0">
                          <a:latin typeface="Cambria Math" panose="02040503050406030204" pitchFamily="18" charset="0"/>
                          <a:cs typeface="DejaVu Math TeX Gyre" panose="02000503000000000000" charset="0"/>
                        </a:rPr>
                        <m:t>=</m:t>
                      </m:r>
                      <m:r>
                        <a:rPr lang="en-US" altLang="zh-CN" sz="2400" i="1">
                          <a:latin typeface="Cambria Math" panose="02040503050406030204" pitchFamily="18" charset="0"/>
                          <a:cs typeface="DejaVu Math TeX Gyre" panose="02000503000000000000" charset="0"/>
                        </a:rPr>
                        <m:t>0</m:t>
                      </m:r>
                      <m:r>
                        <a:rPr lang="en-US" altLang="zh-CN" sz="2400" b="0" i="1" smtClean="0">
                          <a:latin typeface="Cambria Math" panose="02040503050406030204" pitchFamily="18" charset="0"/>
                          <a:cs typeface="DejaVu Math TeX Gyre" panose="02000503000000000000"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0</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den>
                      </m:f>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10" name="Text Box 2">
                <a:extLst>
                  <a:ext uri="{FF2B5EF4-FFF2-40B4-BE49-F238E27FC236}">
                    <a16:creationId xmlns:a16="http://schemas.microsoft.com/office/drawing/2014/main" id="{9B2D071B-1EA1-4D0F-B33A-ABFC200DC5DB}"/>
                  </a:ext>
                </a:extLst>
              </p:cNvPr>
              <p:cNvSpPr txBox="1">
                <a:spLocks noRot="1" noChangeAspect="1" noMove="1" noResize="1" noEditPoints="1" noAdjustHandles="1" noChangeArrowheads="1" noChangeShapeType="1" noTextEdit="1"/>
              </p:cNvSpPr>
              <p:nvPr/>
            </p:nvSpPr>
            <p:spPr>
              <a:xfrm>
                <a:off x="2175067" y="1623635"/>
                <a:ext cx="3769493" cy="859210"/>
              </a:xfrm>
              <a:prstGeom prst="rect">
                <a:avLst/>
              </a:prstGeom>
              <a:blipFill>
                <a:blip r:embed="rId6"/>
                <a:stretch>
                  <a:fillRect/>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2DFFA2ED-1156-4EC2-9E99-C094C1A248D5}"/>
              </a:ext>
            </a:extLst>
          </p:cNvPr>
          <p:cNvCxnSpPr/>
          <p:nvPr/>
        </p:nvCxnSpPr>
        <p:spPr bwMode="auto">
          <a:xfrm flipV="1">
            <a:off x="5029200" y="2482845"/>
            <a:ext cx="0" cy="32131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6" name="文本框 5">
            <a:extLst>
              <a:ext uri="{FF2B5EF4-FFF2-40B4-BE49-F238E27FC236}">
                <a16:creationId xmlns:a16="http://schemas.microsoft.com/office/drawing/2014/main" id="{41F6FC3F-AF75-4CE8-8111-F32C02007180}"/>
              </a:ext>
            </a:extLst>
          </p:cNvPr>
          <p:cNvSpPr txBox="1"/>
          <p:nvPr/>
        </p:nvSpPr>
        <p:spPr>
          <a:xfrm>
            <a:off x="4312920" y="2761267"/>
            <a:ext cx="1783080" cy="369332"/>
          </a:xfrm>
          <a:prstGeom prst="rect">
            <a:avLst/>
          </a:prstGeom>
          <a:noFill/>
        </p:spPr>
        <p:txBody>
          <a:bodyPr wrap="square" rtlCol="0">
            <a:spAutoFit/>
          </a:bodyPr>
          <a:lstStyle/>
          <a:p>
            <a:r>
              <a:rPr lang="zh-CN" altLang="en-US" dirty="0"/>
              <a:t>点源位置声速</a:t>
            </a:r>
          </a:p>
        </p:txBody>
      </p:sp>
      <p:sp>
        <p:nvSpPr>
          <p:cNvPr id="13" name="文本框 12">
            <a:extLst>
              <a:ext uri="{FF2B5EF4-FFF2-40B4-BE49-F238E27FC236}">
                <a16:creationId xmlns:a16="http://schemas.microsoft.com/office/drawing/2014/main" id="{4E149E4D-1642-40F1-B4E9-123AF69FDA98}"/>
              </a:ext>
            </a:extLst>
          </p:cNvPr>
          <p:cNvSpPr txBox="1"/>
          <p:nvPr/>
        </p:nvSpPr>
        <p:spPr>
          <a:xfrm>
            <a:off x="308514" y="920226"/>
            <a:ext cx="2923784" cy="369332"/>
          </a:xfrm>
          <a:prstGeom prst="rect">
            <a:avLst/>
          </a:prstGeom>
          <a:noFill/>
        </p:spPr>
        <p:txBody>
          <a:bodyPr wrap="square" rtlCol="0">
            <a:spAutoFit/>
          </a:bodyPr>
          <a:lstStyle/>
          <a:p>
            <a:r>
              <a:rPr lang="zh-CN" altLang="en-US" dirty="0"/>
              <a:t>处理后的</a:t>
            </a:r>
            <a:r>
              <a:rPr lang="en-US" altLang="zh-CN" dirty="0"/>
              <a:t>P</a:t>
            </a:r>
            <a:r>
              <a:rPr lang="zh-CN" altLang="en-US" dirty="0"/>
              <a:t>波 </a:t>
            </a:r>
            <a:r>
              <a:rPr lang="en-US" altLang="zh-CN" dirty="0"/>
              <a:t>Eikonal </a:t>
            </a:r>
            <a:r>
              <a:rPr lang="zh-CN" altLang="en-US" dirty="0"/>
              <a:t>方程：</a:t>
            </a:r>
            <a:endParaRPr lang="en-US" altLang="zh-CN" dirty="0"/>
          </a:p>
        </p:txBody>
      </p:sp>
    </p:spTree>
    <p:extLst>
      <p:ext uri="{BB962C8B-B14F-4D97-AF65-F5344CB8AC3E}">
        <p14:creationId xmlns:p14="http://schemas.microsoft.com/office/powerpoint/2010/main" val="2677770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文本框 1">
            <a:extLst>
              <a:ext uri="{FF2B5EF4-FFF2-40B4-BE49-F238E27FC236}">
                <a16:creationId xmlns:a16="http://schemas.microsoft.com/office/drawing/2014/main" id="{48DBEA07-20DB-4953-9D80-9253AF8191FE}"/>
              </a:ext>
            </a:extLst>
          </p:cNvPr>
          <p:cNvSpPr txBox="1"/>
          <p:nvPr/>
        </p:nvSpPr>
        <p:spPr>
          <a:xfrm>
            <a:off x="71019" y="40858"/>
            <a:ext cx="3594329"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altLang="zh-CN" sz="2400" b="1" dirty="0"/>
              <a:t>2.3 </a:t>
            </a:r>
            <a:r>
              <a:rPr lang="zh-CN" altLang="en-US" sz="2400" b="1" dirty="0"/>
              <a:t>无先验知识参数反演</a:t>
            </a:r>
          </a:p>
        </p:txBody>
      </p:sp>
      <p:sp>
        <p:nvSpPr>
          <p:cNvPr id="3" name="灯片编号占位符 2">
            <a:extLst>
              <a:ext uri="{FF2B5EF4-FFF2-40B4-BE49-F238E27FC236}">
                <a16:creationId xmlns:a16="http://schemas.microsoft.com/office/drawing/2014/main" id="{AD72CBCE-CF55-4009-B272-DD6C2F213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pic>
        <p:nvPicPr>
          <p:cNvPr id="19" name="图片 18">
            <a:extLst>
              <a:ext uri="{FF2B5EF4-FFF2-40B4-BE49-F238E27FC236}">
                <a16:creationId xmlns:a16="http://schemas.microsoft.com/office/drawing/2014/main" id="{76883A2B-315F-4818-B17F-9365FF758934}"/>
              </a:ext>
            </a:extLst>
          </p:cNvPr>
          <p:cNvPicPr>
            <a:picLocks noChangeAspect="1"/>
          </p:cNvPicPr>
          <p:nvPr/>
        </p:nvPicPr>
        <p:blipFill>
          <a:blip r:embed="rId3"/>
          <a:stretch>
            <a:fillRect/>
          </a:stretch>
        </p:blipFill>
        <p:spPr>
          <a:xfrm>
            <a:off x="2597593" y="718071"/>
            <a:ext cx="6290979" cy="4800226"/>
          </a:xfrm>
          <a:prstGeom prst="rect">
            <a:avLst/>
          </a:prstGeom>
        </p:spPr>
      </p:pic>
      <p:sp>
        <p:nvSpPr>
          <p:cNvPr id="25" name="文本框 24">
            <a:extLst>
              <a:ext uri="{FF2B5EF4-FFF2-40B4-BE49-F238E27FC236}">
                <a16:creationId xmlns:a16="http://schemas.microsoft.com/office/drawing/2014/main" id="{8918098A-AE58-4FB5-9E8E-F76AA881AFBA}"/>
              </a:ext>
            </a:extLst>
          </p:cNvPr>
          <p:cNvSpPr txBox="1"/>
          <p:nvPr/>
        </p:nvSpPr>
        <p:spPr>
          <a:xfrm>
            <a:off x="2874336" y="5733845"/>
            <a:ext cx="6290980" cy="369332"/>
          </a:xfrm>
          <a:prstGeom prst="rect">
            <a:avLst/>
          </a:prstGeom>
          <a:noFill/>
        </p:spPr>
        <p:txBody>
          <a:bodyPr wrap="square" rtlCol="0">
            <a:spAutoFit/>
          </a:bodyPr>
          <a:lstStyle/>
          <a:p>
            <a:r>
              <a:rPr lang="zh-CN" altLang="en-US" dirty="0"/>
              <a:t>反演结果剖面比较</a:t>
            </a:r>
            <a:r>
              <a:rPr lang="zh-CN" altLang="en-US" dirty="0">
                <a:sym typeface="Wingdings" panose="05000000000000000000" pitchFamily="2" charset="2"/>
              </a:rPr>
              <a:t>（</a:t>
            </a:r>
            <a:r>
              <a:rPr lang="en-US" altLang="zh-CN" dirty="0">
                <a:sym typeface="Wingdings" panose="05000000000000000000" pitchFamily="2" charset="2"/>
              </a:rPr>
              <a:t>a</a:t>
            </a:r>
            <a:r>
              <a:rPr lang="zh-CN" altLang="en-US" dirty="0">
                <a:sym typeface="Wingdings" panose="05000000000000000000" pitchFamily="2" charset="2"/>
              </a:rPr>
              <a:t>）</a:t>
            </a:r>
            <a:r>
              <a:rPr lang="en-US" altLang="zh-CN" dirty="0"/>
              <a:t>offset=0.3km</a:t>
            </a:r>
            <a:r>
              <a:rPr lang="zh-CN" altLang="en-US" dirty="0"/>
              <a:t>。（</a:t>
            </a:r>
            <a:r>
              <a:rPr lang="en-US" altLang="zh-CN" dirty="0"/>
              <a:t>b</a:t>
            </a:r>
            <a:r>
              <a:rPr lang="zh-CN" altLang="en-US" dirty="0"/>
              <a:t>）</a:t>
            </a:r>
            <a:r>
              <a:rPr lang="en-US" altLang="zh-CN" dirty="0"/>
              <a:t>offset=0.7km</a:t>
            </a:r>
            <a:endParaRPr lang="zh-CN" altLang="en-US" dirty="0"/>
          </a:p>
        </p:txBody>
      </p:sp>
    </p:spTree>
    <p:extLst>
      <p:ext uri="{BB962C8B-B14F-4D97-AF65-F5344CB8AC3E}">
        <p14:creationId xmlns:p14="http://schemas.microsoft.com/office/powerpoint/2010/main" val="2747709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75D80FE-9FC9-4B11-A786-5CD5B86D80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
        <p:nvSpPr>
          <p:cNvPr id="4" name="矩形 3">
            <a:extLst>
              <a:ext uri="{FF2B5EF4-FFF2-40B4-BE49-F238E27FC236}">
                <a16:creationId xmlns:a16="http://schemas.microsoft.com/office/drawing/2014/main" id="{2AFD03F5-6826-4522-BA56-F379D464CE08}"/>
              </a:ext>
            </a:extLst>
          </p:cNvPr>
          <p:cNvSpPr/>
          <p:nvPr/>
        </p:nvSpPr>
        <p:spPr>
          <a:xfrm>
            <a:off x="5311170" y="2967335"/>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谢谢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1.1 </a:t>
            </a:r>
            <a:r>
              <a:rPr lang="zh-CN" altLang="en-US" sz="2800" b="1" dirty="0">
                <a:solidFill>
                  <a:schemeClr val="accent4"/>
                </a:solidFill>
                <a:effectLst/>
              </a:rPr>
              <a:t>神经网络是</a:t>
            </a:r>
            <a:r>
              <a:rPr lang="zh-CN" altLang="en-US" sz="2800" b="1" dirty="0">
                <a:solidFill>
                  <a:srgbClr val="FF0000"/>
                </a:solidFill>
                <a:effectLst/>
              </a:rPr>
              <a:t>函数近似</a:t>
            </a:r>
            <a:r>
              <a:rPr lang="zh-CN" altLang="en-US" sz="2800" b="1" dirty="0">
                <a:solidFill>
                  <a:schemeClr val="accent4"/>
                </a:solidFill>
                <a:effectLst/>
              </a:rPr>
              <a:t>，不是学习规律</a:t>
            </a:r>
          </a:p>
        </p:txBody>
      </p:sp>
      <p:sp>
        <p:nvSpPr>
          <p:cNvPr id="2" name="Google Shape;9572;p134"/>
          <p:cNvSpPr txBox="1"/>
          <p:nvPr/>
        </p:nvSpPr>
        <p:spPr>
          <a:xfrm>
            <a:off x="1192965" y="4679870"/>
            <a:ext cx="9804800" cy="1689100"/>
          </a:xfrm>
          <a:prstGeom prst="rect">
            <a:avLst/>
          </a:prstGeom>
          <a:noFill/>
          <a:ln>
            <a:noFill/>
          </a:ln>
        </p:spPr>
        <p:txBody>
          <a:bodyPr spcFirstLastPara="1" wrap="square" lIns="121900" tIns="121900" rIns="121900" bIns="121900" anchor="t" anchorCtr="0">
            <a:spAutoFit/>
          </a:bodyPr>
          <a:lstStyle/>
          <a:p>
            <a:pPr lvl="0" indent="0" algn="l" rtl="0" fontAlgn="auto">
              <a:spcBef>
                <a:spcPts val="0"/>
              </a:spcBef>
              <a:spcAft>
                <a:spcPts val="0"/>
              </a:spcAft>
              <a:buNone/>
            </a:pPr>
            <a:endParaRPr lang="zh-CN" altLang="en-US" sz="2400" dirty="0"/>
          </a:p>
          <a:p>
            <a:pPr marL="285750" indent="-285750">
              <a:buFont typeface="Arial" panose="02080604020202020204" pitchFamily="34" charset="0"/>
              <a:buChar char="•"/>
            </a:pPr>
            <a:r>
              <a:rPr lang="zh-CN" sz="2000" dirty="0">
                <a:solidFill>
                  <a:schemeClr val="accent1"/>
                </a:solidFill>
                <a:effectLst/>
                <a:sym typeface="+mn-ea"/>
              </a:rPr>
              <a:t>物理信息神经网络：一个求解非线性偏微分方程和其逆问题的神经网络框架</a:t>
            </a:r>
            <a:endParaRPr lang="zh-CN" altLang="en-US" sz="2000" dirty="0">
              <a:solidFill>
                <a:schemeClr val="accent1"/>
              </a:solidFill>
              <a:effectLst/>
            </a:endParaRPr>
          </a:p>
          <a:p>
            <a:pPr marL="285750" indent="-285750">
              <a:buFont typeface="Wingdings" panose="05000000000000000000" charset="0"/>
              <a:buChar char=""/>
            </a:pPr>
            <a:r>
              <a:rPr lang="en-US" altLang="zh-CN" dirty="0">
                <a:effectLst/>
                <a:latin typeface="Times New Roman" panose="02020603050405020304" charset="0"/>
                <a:cs typeface="Times New Roman" panose="02020603050405020304" charset="0"/>
                <a:sym typeface="+mn-ea"/>
              </a:rPr>
              <a:t>[1]</a:t>
            </a:r>
            <a:r>
              <a:rPr lang="en-US" altLang="zh-CN" i="1" dirty="0">
                <a:effectLst/>
                <a:latin typeface="Times New Roman" panose="02020603050405020304" charset="0"/>
                <a:cs typeface="Times New Roman" panose="02020603050405020304" charset="0"/>
                <a:sym typeface="+mn-ea"/>
              </a:rPr>
              <a:t> </a:t>
            </a:r>
            <a:r>
              <a:rPr lang="en-US" altLang="zh-CN" sz="1600" b="1" i="1" dirty="0">
                <a:effectLst/>
                <a:latin typeface="Times New Roman" panose="02020603050405020304" charset="0"/>
                <a:cs typeface="Times New Roman" panose="02020603050405020304" charset="0"/>
                <a:sym typeface="+mn-ea"/>
              </a:rPr>
              <a:t>Physics-informed neural networks</a:t>
            </a:r>
            <a:r>
              <a:rPr lang="en-US" altLang="zh-CN" sz="1600" i="1" dirty="0">
                <a:effectLst/>
                <a:latin typeface="Times New Roman" panose="02020603050405020304" charset="0"/>
                <a:cs typeface="Times New Roman" panose="02020603050405020304" charset="0"/>
                <a:sym typeface="+mn-ea"/>
              </a:rPr>
              <a:t>: A deep learning framework for solving forward and inverse problems involving nonlinear partial differential equations</a:t>
            </a:r>
            <a:r>
              <a:rPr lang="en-US" altLang="en-US" sz="1600" i="1" dirty="0">
                <a:effectLst/>
                <a:latin typeface="Times New Roman" panose="02020603050405020304" charset="0"/>
                <a:cs typeface="Times New Roman" panose="02020603050405020304" charset="0"/>
                <a:sym typeface="+mn-ea"/>
              </a:rPr>
              <a:t>.</a:t>
            </a:r>
            <a:r>
              <a:rPr lang="en-US" altLang="zh-CN" sz="1600" i="1" dirty="0">
                <a:effectLst/>
                <a:latin typeface="Times New Roman" panose="02020603050405020304" charset="0"/>
                <a:cs typeface="Times New Roman" panose="02020603050405020304" charset="0"/>
                <a:sym typeface="+mn-ea"/>
              </a:rPr>
              <a:t> M </a:t>
            </a:r>
            <a:r>
              <a:rPr lang="en-US" altLang="zh-CN" sz="1600" i="1" dirty="0" err="1">
                <a:effectLst/>
                <a:latin typeface="Times New Roman" panose="02020603050405020304" charset="0"/>
                <a:cs typeface="Times New Roman" panose="02020603050405020304" charset="0"/>
                <a:sym typeface="+mn-ea"/>
              </a:rPr>
              <a:t>Raissi</a:t>
            </a:r>
            <a:r>
              <a:rPr lang="en-US" altLang="zh-CN" sz="1600" i="1" dirty="0">
                <a:effectLst/>
                <a:latin typeface="Times New Roman" panose="02020603050405020304" charset="0"/>
                <a:cs typeface="Times New Roman" panose="02020603050405020304" charset="0"/>
                <a:sym typeface="+mn-ea"/>
              </a:rPr>
              <a:t>, P </a:t>
            </a:r>
            <a:r>
              <a:rPr lang="en-US" altLang="zh-CN" sz="1600" i="1" dirty="0" err="1">
                <a:effectLst/>
                <a:latin typeface="Times New Roman" panose="02020603050405020304" charset="0"/>
                <a:cs typeface="Times New Roman" panose="02020603050405020304" charset="0"/>
                <a:sym typeface="+mn-ea"/>
              </a:rPr>
              <a:t>Perdikaris</a:t>
            </a:r>
            <a:r>
              <a:rPr lang="en-US" altLang="zh-CN" sz="1600" i="1" dirty="0">
                <a:effectLst/>
                <a:latin typeface="Times New Roman" panose="02020603050405020304" charset="0"/>
                <a:cs typeface="Times New Roman" panose="02020603050405020304" charset="0"/>
                <a:sym typeface="+mn-ea"/>
              </a:rPr>
              <a:t>, GE </a:t>
            </a:r>
            <a:r>
              <a:rPr lang="en-US" altLang="zh-CN" sz="1600" i="1" dirty="0" err="1">
                <a:effectLst/>
                <a:latin typeface="Times New Roman" panose="02020603050405020304" charset="0"/>
                <a:cs typeface="Times New Roman" panose="02020603050405020304" charset="0"/>
                <a:sym typeface="+mn-ea"/>
              </a:rPr>
              <a:t>Karniadakis</a:t>
            </a:r>
            <a:r>
              <a:rPr lang="en-US" altLang="en-US" sz="1600" i="1" dirty="0">
                <a:effectLst/>
                <a:latin typeface="Times New Roman" panose="02020603050405020304" charset="0"/>
                <a:cs typeface="Times New Roman" panose="02020603050405020304" charset="0"/>
                <a:sym typeface="+mn-ea"/>
              </a:rPr>
              <a:t> </a:t>
            </a:r>
            <a:r>
              <a:rPr lang="en-US" altLang="zh-CN" sz="1600" i="1" dirty="0">
                <a:effectLst/>
                <a:latin typeface="Times New Roman" panose="02020603050405020304" charset="0"/>
                <a:cs typeface="Times New Roman" panose="02020603050405020304" charset="0"/>
                <a:sym typeface="+mn-ea"/>
              </a:rPr>
              <a:t>Journal of Computational Physics 378, 686-707</a:t>
            </a:r>
          </a:p>
        </p:txBody>
      </p:sp>
      <p:pic>
        <p:nvPicPr>
          <p:cNvPr id="3" name="Picture 2" descr="nn"/>
          <p:cNvPicPr>
            <a:picLocks noChangeAspect="1"/>
          </p:cNvPicPr>
          <p:nvPr/>
        </p:nvPicPr>
        <p:blipFill>
          <a:blip r:embed="rId3"/>
          <a:stretch>
            <a:fillRect/>
          </a:stretch>
        </p:blipFill>
        <p:spPr>
          <a:xfrm>
            <a:off x="1559560" y="745490"/>
            <a:ext cx="5890260" cy="1982470"/>
          </a:xfrm>
          <a:prstGeom prst="rect">
            <a:avLst/>
          </a:prstGeom>
        </p:spPr>
      </p:pic>
      <p:pic>
        <p:nvPicPr>
          <p:cNvPr id="4" name="Picture 3" descr="pinn"/>
          <p:cNvPicPr>
            <a:picLocks noChangeAspect="1"/>
          </p:cNvPicPr>
          <p:nvPr/>
        </p:nvPicPr>
        <p:blipFill>
          <a:blip r:embed="rId4"/>
          <a:stretch>
            <a:fillRect/>
          </a:stretch>
        </p:blipFill>
        <p:spPr>
          <a:xfrm>
            <a:off x="1559560" y="2964180"/>
            <a:ext cx="5890260" cy="1986280"/>
          </a:xfrm>
          <a:prstGeom prst="rect">
            <a:avLst/>
          </a:prstGeom>
        </p:spPr>
      </p:pic>
      <p:sp>
        <p:nvSpPr>
          <p:cNvPr id="5" name="TextBox 57"/>
          <p:cNvSpPr txBox="1"/>
          <p:nvPr/>
        </p:nvSpPr>
        <p:spPr>
          <a:xfrm>
            <a:off x="7740015" y="1552575"/>
            <a:ext cx="1842135" cy="36830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l-GR" dirty="0">
                <a:ln>
                  <a:noFill/>
                </a:ln>
              </a:rPr>
              <a:t>数据</a:t>
            </a:r>
            <a:r>
              <a:rPr lang="en-US" altLang="zh-CN" dirty="0">
                <a:ln>
                  <a:noFill/>
                </a:ln>
              </a:rPr>
              <a:t>+</a:t>
            </a:r>
            <a:r>
              <a:rPr lang="zh-CN" altLang="en-US" dirty="0">
                <a:ln>
                  <a:noFill/>
                </a:ln>
              </a:rPr>
              <a:t>神经网络</a:t>
            </a:r>
          </a:p>
        </p:txBody>
      </p:sp>
      <p:sp>
        <p:nvSpPr>
          <p:cNvPr id="6" name="TextBox 57"/>
          <p:cNvSpPr txBox="1"/>
          <p:nvPr/>
        </p:nvSpPr>
        <p:spPr>
          <a:xfrm>
            <a:off x="7740015" y="3773170"/>
            <a:ext cx="2925445" cy="36830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l-GR" dirty="0">
                <a:ln>
                  <a:noFill/>
                </a:ln>
              </a:rPr>
              <a:t>数据</a:t>
            </a:r>
            <a:r>
              <a:rPr lang="en-US" altLang="zh-CN" dirty="0">
                <a:ln>
                  <a:noFill/>
                </a:ln>
              </a:rPr>
              <a:t>+</a:t>
            </a:r>
            <a:r>
              <a:rPr lang="zh-CN" altLang="en-US" dirty="0">
                <a:ln>
                  <a:noFill/>
                </a:ln>
              </a:rPr>
              <a:t>神经网络</a:t>
            </a:r>
            <a:r>
              <a:rPr lang="en-US" altLang="zh-CN" dirty="0">
                <a:ln>
                  <a:noFill/>
                </a:ln>
              </a:rPr>
              <a:t>+</a:t>
            </a:r>
            <a:r>
              <a:rPr lang="zh-CN" altLang="en-US" dirty="0">
                <a:ln>
                  <a:noFill/>
                </a:ln>
              </a:rPr>
              <a:t>物理规律</a:t>
            </a:r>
          </a:p>
        </p:txBody>
      </p:sp>
      <p:cxnSp>
        <p:nvCxnSpPr>
          <p:cNvPr id="7" name="Straight Arrow Connector 6"/>
          <p:cNvCxnSpPr>
            <a:stCxn id="3" idx="3"/>
            <a:endCxn id="5" idx="1"/>
          </p:cNvCxnSpPr>
          <p:nvPr/>
        </p:nvCxnSpPr>
        <p:spPr>
          <a:xfrm>
            <a:off x="7449820" y="1736725"/>
            <a:ext cx="29019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a:stCxn id="4" idx="3"/>
            <a:endCxn id="6" idx="1"/>
          </p:cNvCxnSpPr>
          <p:nvPr/>
        </p:nvCxnSpPr>
        <p:spPr>
          <a:xfrm>
            <a:off x="7449820" y="3957320"/>
            <a:ext cx="29019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9" name="灯片编号占位符 8">
            <a:extLst>
              <a:ext uri="{FF2B5EF4-FFF2-40B4-BE49-F238E27FC236}">
                <a16:creationId xmlns:a16="http://schemas.microsoft.com/office/drawing/2014/main" id="{7437EB09-4BAD-4863-8C7C-69DD14C867CB}"/>
              </a:ext>
            </a:extLst>
          </p:cNvPr>
          <p:cNvSpPr>
            <a:spLocks noGrp="1"/>
          </p:cNvSpPr>
          <p:nvPr>
            <p:ph type="sldNum" sz="quarter" idx="12"/>
          </p:nvPr>
        </p:nvSpPr>
        <p:spPr/>
        <p:txBody>
          <a:bodyPr/>
          <a:lstStyle/>
          <a:p>
            <a:fld id="{49AE70B2-8BF9-45C0-BB95-33D1B9D3A854}" type="slidenum">
              <a:rPr lang="zh-CN" altLang="en-US" smtClean="0"/>
              <a:t>3</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3100"/>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1.2 </a:t>
            </a:r>
            <a:r>
              <a:rPr lang="zh-CN" altLang="en-US" sz="2800" b="1" dirty="0">
                <a:solidFill>
                  <a:schemeClr val="accent4"/>
                </a:solidFill>
                <a:effectLst/>
              </a:rPr>
              <a:t>自动微分方法</a:t>
            </a:r>
            <a:r>
              <a:rPr lang="en-US" altLang="zh-CN" sz="2800" b="1" dirty="0">
                <a:solidFill>
                  <a:schemeClr val="accent4"/>
                </a:solidFill>
                <a:effectLst/>
              </a:rPr>
              <a:t>:  </a:t>
            </a:r>
            <a:r>
              <a:rPr lang="en-US" altLang="zh-CN" sz="2800" b="1" dirty="0">
                <a:solidFill>
                  <a:srgbClr val="FF0000"/>
                </a:solidFill>
                <a:effectLst/>
              </a:rPr>
              <a:t>A</a:t>
            </a:r>
            <a:r>
              <a:rPr lang="en-US" altLang="zh-CN" sz="2800" b="1" dirty="0">
                <a:solidFill>
                  <a:schemeClr val="accent4"/>
                </a:solidFill>
                <a:effectLst/>
              </a:rPr>
              <a:t>uto</a:t>
            </a:r>
            <a:r>
              <a:rPr lang="en-US" altLang="en-US" sz="2800" b="1" dirty="0">
                <a:solidFill>
                  <a:schemeClr val="accent4"/>
                </a:solidFill>
                <a:effectLst/>
              </a:rPr>
              <a:t>matic</a:t>
            </a:r>
            <a:r>
              <a:rPr lang="en-US" altLang="zh-CN" sz="2800" b="1" dirty="0">
                <a:solidFill>
                  <a:srgbClr val="FF0000"/>
                </a:solidFill>
                <a:effectLst/>
              </a:rPr>
              <a:t>D</a:t>
            </a:r>
            <a:r>
              <a:rPr lang="en-US" altLang="zh-CN" sz="2800" b="1" dirty="0">
                <a:solidFill>
                  <a:schemeClr val="accent4"/>
                </a:solidFill>
                <a:effectLst/>
              </a:rPr>
              <a:t>ifferenti</a:t>
            </a:r>
            <a:r>
              <a:rPr lang="en-US" altLang="en-US" sz="2800" b="1" dirty="0">
                <a:solidFill>
                  <a:schemeClr val="accent4"/>
                </a:solidFill>
                <a:effectLst/>
              </a:rPr>
              <a:t>ation</a:t>
            </a:r>
          </a:p>
        </p:txBody>
      </p:sp>
      <p:pic>
        <p:nvPicPr>
          <p:cNvPr id="2" name="Picture 1"/>
          <p:cNvPicPr>
            <a:picLocks noChangeAspect="1"/>
          </p:cNvPicPr>
          <p:nvPr/>
        </p:nvPicPr>
        <p:blipFill>
          <a:blip r:embed="rId3"/>
          <a:stretch>
            <a:fillRect/>
          </a:stretch>
        </p:blipFill>
        <p:spPr>
          <a:xfrm>
            <a:off x="229870" y="998855"/>
            <a:ext cx="6929755" cy="4860925"/>
          </a:xfrm>
          <a:prstGeom prst="rect">
            <a:avLst/>
          </a:prstGeom>
        </p:spPr>
      </p:pic>
      <p:pic>
        <p:nvPicPr>
          <p:cNvPr id="9" name="Picture 8"/>
          <p:cNvPicPr>
            <a:picLocks noChangeAspect="1"/>
          </p:cNvPicPr>
          <p:nvPr/>
        </p:nvPicPr>
        <p:blipFill>
          <a:blip r:embed="rId4"/>
          <a:stretch>
            <a:fillRect/>
          </a:stretch>
        </p:blipFill>
        <p:spPr>
          <a:xfrm>
            <a:off x="7784465" y="1031876"/>
            <a:ext cx="2705100" cy="1409700"/>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10" name="Oval 9"/>
              <p:cNvSpPr/>
              <p:nvPr/>
            </p:nvSpPr>
            <p:spPr>
              <a:xfrm>
                <a:off x="7435215" y="2682875"/>
                <a:ext cx="523240" cy="54737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ctrlPr>
                        </m:sSubPr>
                        <m:e>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𝑥</m:t>
                          </m:r>
                        </m:e>
                        <m:sub>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1</m:t>
                          </m:r>
                        </m:sub>
                      </m:sSub>
                    </m:oMath>
                  </m:oMathPara>
                </a14:m>
                <a:endParaRPr kumimoji="0" lang="en-US" altLang="zh-CN"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0" name="Oval 9"/>
              <p:cNvSpPr>
                <a:spLocks noRot="true" noChangeAspect="true" noMove="true" noResize="true" noEditPoints="true" noAdjustHandles="true" noChangeArrowheads="true" noChangeShapeType="true" noTextEdit="true"/>
              </p:cNvSpPr>
              <p:nvPr/>
            </p:nvSpPr>
            <p:spPr>
              <a:xfrm>
                <a:off x="7435215" y="2682875"/>
                <a:ext cx="523240" cy="547370"/>
              </a:xfrm>
              <a:prstGeom prst="ellipse">
                <a:avLst/>
              </a:prstGeom>
              <a:blipFill rotWithShape="true">
                <a:blip r:embed="rId5"/>
                <a:stretch>
                  <a:fillRect l="-1335" t="-1276" r="-1214" b="-1160"/>
                </a:stretch>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7435215" y="3418205"/>
                <a:ext cx="523240" cy="54737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ctrlPr>
                        </m:sSubPr>
                        <m:e>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𝑥</m:t>
                          </m:r>
                        </m:e>
                        <m:sub>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2</m:t>
                          </m:r>
                        </m:sub>
                      </m:sSub>
                    </m:oMath>
                  </m:oMathPara>
                </a14:m>
                <a:endParaRPr kumimoji="0" lang="en-US" altLang="zh-CN"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1" name="Oval 10"/>
              <p:cNvSpPr>
                <a:spLocks noRot="true" noChangeAspect="true" noMove="true" noResize="true" noEditPoints="true" noAdjustHandles="true" noChangeArrowheads="true" noChangeShapeType="true" noTextEdit="true"/>
              </p:cNvSpPr>
              <p:nvPr/>
            </p:nvSpPr>
            <p:spPr>
              <a:xfrm>
                <a:off x="7435215" y="3418205"/>
                <a:ext cx="523240" cy="547370"/>
              </a:xfrm>
              <a:prstGeom prst="ellipse">
                <a:avLst/>
              </a:prstGeom>
              <a:blipFill rotWithShape="true">
                <a:blip r:embed="rId6"/>
                <a:stretch>
                  <a:fillRect l="-1335" t="-1276" r="-1214" b="-1160"/>
                </a:stretch>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9137015" y="3018790"/>
                <a:ext cx="476885" cy="509905"/>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h</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2" name="Oval 11"/>
              <p:cNvSpPr>
                <a:spLocks noRot="true" noChangeAspect="true" noMove="true" noResize="true" noEditPoints="true" noAdjustHandles="true" noChangeArrowheads="true" noChangeShapeType="true" noTextEdit="true"/>
              </p:cNvSpPr>
              <p:nvPr/>
            </p:nvSpPr>
            <p:spPr>
              <a:xfrm>
                <a:off x="9137015" y="3018790"/>
                <a:ext cx="476885" cy="509905"/>
              </a:xfrm>
              <a:prstGeom prst="ellipse">
                <a:avLst/>
              </a:prstGeom>
              <a:blipFill rotWithShape="true">
                <a:blip r:embed="rId7"/>
                <a:stretch>
                  <a:fillRect l="-1465" t="-1370" r="-1332" b="-1245"/>
                </a:stretch>
              </a:bli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3" name="Oval 12"/>
              <p:cNvSpPr/>
              <p:nvPr/>
            </p:nvSpPr>
            <p:spPr>
              <a:xfrm>
                <a:off x="8330565" y="3018790"/>
                <a:ext cx="476885" cy="509905"/>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𝑣</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3" name="Oval 12"/>
              <p:cNvSpPr>
                <a:spLocks noRot="true" noChangeAspect="true" noMove="true" noResize="true" noEditPoints="true" noAdjustHandles="true" noChangeArrowheads="true" noChangeShapeType="true" noTextEdit="true"/>
              </p:cNvSpPr>
              <p:nvPr/>
            </p:nvSpPr>
            <p:spPr>
              <a:xfrm>
                <a:off x="8330565" y="3018790"/>
                <a:ext cx="476885" cy="509905"/>
              </a:xfrm>
              <a:prstGeom prst="ellipse">
                <a:avLst/>
              </a:prstGeom>
              <a:blipFill rotWithShape="true">
                <a:blip r:embed="rId8"/>
                <a:stretch>
                  <a:fillRect l="-1465" t="-1370" r="-1332" b="-1245"/>
                </a:stretch>
              </a:bli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9943465" y="2851150"/>
                <a:ext cx="871220" cy="845185"/>
              </a:xfrm>
              <a:prstGeom prst="ellipse">
                <a:avLst/>
              </a:prstGeom>
              <a:ln>
                <a:solidFill>
                  <a:srgbClr val="CC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𝑦</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4" name="Oval 13"/>
              <p:cNvSpPr>
                <a:spLocks noRot="true" noChangeAspect="true" noMove="true" noResize="true" noEditPoints="true" noAdjustHandles="true" noChangeArrowheads="true" noChangeShapeType="true" noTextEdit="true"/>
              </p:cNvSpPr>
              <p:nvPr/>
            </p:nvSpPr>
            <p:spPr>
              <a:xfrm>
                <a:off x="9943465" y="2851150"/>
                <a:ext cx="871220" cy="845185"/>
              </a:xfrm>
              <a:prstGeom prst="ellipse">
                <a:avLst/>
              </a:prstGeom>
              <a:blipFill rotWithShape="true">
                <a:blip r:embed="rId9"/>
                <a:stretch>
                  <a:fillRect l="-802" t="-826" r="-729" b="-751"/>
                </a:stretch>
              </a:blipFill>
              <a:ln>
                <a:solidFill>
                  <a:srgbClr val="CC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p:cxnSp>
        <p:nvCxnSpPr>
          <p:cNvPr id="15" name="Straight Arrow Connector 14"/>
          <p:cNvCxnSpPr>
            <a:stCxn id="10" idx="6"/>
            <a:endCxn id="13" idx="1"/>
          </p:cNvCxnSpPr>
          <p:nvPr/>
        </p:nvCxnSpPr>
        <p:spPr>
          <a:xfrm>
            <a:off x="7958455" y="2940685"/>
            <a:ext cx="441960" cy="13716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cxnSp>
        <p:nvCxnSpPr>
          <p:cNvPr id="16" name="Straight Arrow Connector 15"/>
          <p:cNvCxnSpPr>
            <a:stCxn id="11" idx="6"/>
            <a:endCxn id="13" idx="3"/>
          </p:cNvCxnSpPr>
          <p:nvPr/>
        </p:nvCxnSpPr>
        <p:spPr>
          <a:xfrm flipV="1">
            <a:off x="7958455" y="3437890"/>
            <a:ext cx="441960" cy="238125"/>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cxnSp>
        <p:nvCxnSpPr>
          <p:cNvPr id="17" name="Straight Arrow Connector 16"/>
          <p:cNvCxnSpPr>
            <a:stCxn id="13" idx="6"/>
            <a:endCxn id="12" idx="2"/>
          </p:cNvCxnSpPr>
          <p:nvPr/>
        </p:nvCxnSpPr>
        <p:spPr>
          <a:xfrm>
            <a:off x="8807450" y="3258185"/>
            <a:ext cx="329565"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cxnSp>
        <p:nvCxnSpPr>
          <p:cNvPr id="18" name="Straight Arrow Connector 17"/>
          <p:cNvCxnSpPr>
            <a:stCxn id="12" idx="6"/>
            <a:endCxn id="14" idx="2"/>
          </p:cNvCxnSpPr>
          <p:nvPr/>
        </p:nvCxnSpPr>
        <p:spPr>
          <a:xfrm>
            <a:off x="9613900" y="3258185"/>
            <a:ext cx="329565"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mc:AlternateContent xmlns:mc="http://schemas.openxmlformats.org/markup-compatibility/2006" xmlns:a14="http://schemas.microsoft.com/office/drawing/2010/main">
        <mc:Choice Requires="a14">
          <p:sp>
            <p:nvSpPr>
              <p:cNvPr id="19" name="Oval 18"/>
              <p:cNvSpPr/>
              <p:nvPr/>
            </p:nvSpPr>
            <p:spPr>
              <a:xfrm>
                <a:off x="7419340" y="4333875"/>
                <a:ext cx="523240" cy="54737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ctrlPr>
                        </m:sSubPr>
                        <m:e>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𝑥</m:t>
                          </m:r>
                        </m:e>
                        <m:sub>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1</m:t>
                          </m:r>
                        </m:sub>
                      </m:sSub>
                    </m:oMath>
                  </m:oMathPara>
                </a14:m>
                <a:endParaRPr kumimoji="0" lang="en-US" altLang="zh-CN"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9" name="Oval 18"/>
              <p:cNvSpPr>
                <a:spLocks noRot="true" noChangeAspect="true" noMove="true" noResize="true" noEditPoints="true" noAdjustHandles="true" noChangeArrowheads="true" noChangeShapeType="true" noTextEdit="true"/>
              </p:cNvSpPr>
              <p:nvPr/>
            </p:nvSpPr>
            <p:spPr>
              <a:xfrm>
                <a:off x="7419340" y="4333875"/>
                <a:ext cx="523240" cy="547370"/>
              </a:xfrm>
              <a:prstGeom prst="ellipse">
                <a:avLst/>
              </a:prstGeom>
              <a:blipFill rotWithShape="true">
                <a:blip r:embed="rId5"/>
                <a:stretch>
                  <a:fillRect l="-1335" t="-1276" r="-1214" b="-1160"/>
                </a:stretch>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419340" y="5069205"/>
                <a:ext cx="523240" cy="54737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ctrlPr>
                        </m:sSubPr>
                        <m:e>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𝑥</m:t>
                          </m:r>
                        </m:e>
                        <m:sub>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2</m:t>
                          </m:r>
                        </m:sub>
                      </m:sSub>
                    </m:oMath>
                  </m:oMathPara>
                </a14:m>
                <a:endParaRPr kumimoji="0" lang="en-US" altLang="zh-CN"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20" name="Oval 19"/>
              <p:cNvSpPr>
                <a:spLocks noRot="true" noChangeAspect="true" noMove="true" noResize="true" noEditPoints="true" noAdjustHandles="true" noChangeArrowheads="true" noChangeShapeType="true" noTextEdit="true"/>
              </p:cNvSpPr>
              <p:nvPr/>
            </p:nvSpPr>
            <p:spPr>
              <a:xfrm>
                <a:off x="7419340" y="5069205"/>
                <a:ext cx="523240" cy="547370"/>
              </a:xfrm>
              <a:prstGeom prst="ellipse">
                <a:avLst/>
              </a:prstGeom>
              <a:blipFill rotWithShape="true">
                <a:blip r:embed="rId6"/>
                <a:stretch>
                  <a:fillRect l="-1335" t="-1276" r="-1214" b="-1160"/>
                </a:stretch>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9121140" y="4669790"/>
                <a:ext cx="476885" cy="509905"/>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h</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21" name="Oval 20"/>
              <p:cNvSpPr>
                <a:spLocks noRot="true" noChangeAspect="true" noMove="true" noResize="true" noEditPoints="true" noAdjustHandles="true" noChangeArrowheads="true" noChangeShapeType="true" noTextEdit="true"/>
              </p:cNvSpPr>
              <p:nvPr/>
            </p:nvSpPr>
            <p:spPr>
              <a:xfrm>
                <a:off x="9121140" y="4669790"/>
                <a:ext cx="476885" cy="509905"/>
              </a:xfrm>
              <a:prstGeom prst="ellipse">
                <a:avLst/>
              </a:prstGeom>
              <a:blipFill rotWithShape="true">
                <a:blip r:embed="rId7"/>
                <a:stretch>
                  <a:fillRect l="-1465" t="-1370" r="-1332" b="-1245"/>
                </a:stretch>
              </a:bli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8314690" y="4669790"/>
                <a:ext cx="476885" cy="509905"/>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𝑣</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22" name="Oval 21"/>
              <p:cNvSpPr>
                <a:spLocks noRot="true" noChangeAspect="true" noMove="true" noResize="true" noEditPoints="true" noAdjustHandles="true" noChangeArrowheads="true" noChangeShapeType="true" noTextEdit="true"/>
              </p:cNvSpPr>
              <p:nvPr/>
            </p:nvSpPr>
            <p:spPr>
              <a:xfrm>
                <a:off x="8314690" y="4669790"/>
                <a:ext cx="476885" cy="509905"/>
              </a:xfrm>
              <a:prstGeom prst="ellipse">
                <a:avLst/>
              </a:prstGeom>
              <a:blipFill rotWithShape="true">
                <a:blip r:embed="rId8"/>
                <a:stretch>
                  <a:fillRect l="-1465" t="-1370" r="-1332" b="-1245"/>
                </a:stretch>
              </a:bli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9927590" y="4502150"/>
                <a:ext cx="871220" cy="845185"/>
              </a:xfrm>
              <a:prstGeom prst="ellipse">
                <a:avLst/>
              </a:prstGeom>
              <a:ln>
                <a:solidFill>
                  <a:srgbClr val="CC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𝑦</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23" name="Oval 22"/>
              <p:cNvSpPr>
                <a:spLocks noRot="true" noChangeAspect="true" noMove="true" noResize="true" noEditPoints="true" noAdjustHandles="true" noChangeArrowheads="true" noChangeShapeType="true" noTextEdit="true"/>
              </p:cNvSpPr>
              <p:nvPr/>
            </p:nvSpPr>
            <p:spPr>
              <a:xfrm>
                <a:off x="9927590" y="4502150"/>
                <a:ext cx="871220" cy="845185"/>
              </a:xfrm>
              <a:prstGeom prst="ellipse">
                <a:avLst/>
              </a:prstGeom>
              <a:blipFill rotWithShape="true">
                <a:blip r:embed="rId9"/>
                <a:stretch>
                  <a:fillRect l="-802" t="-826" r="-729" b="-751"/>
                </a:stretch>
              </a:blipFill>
              <a:ln>
                <a:solidFill>
                  <a:srgbClr val="CC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p:cxnSp>
        <p:nvCxnSpPr>
          <p:cNvPr id="24" name="Straight Arrow Connector 23"/>
          <p:cNvCxnSpPr>
            <a:stCxn id="19" idx="6"/>
            <a:endCxn id="22" idx="1"/>
          </p:cNvCxnSpPr>
          <p:nvPr/>
        </p:nvCxnSpPr>
        <p:spPr>
          <a:xfrm>
            <a:off x="7942580" y="4591685"/>
            <a:ext cx="441960" cy="13716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triangle" w="med" len="med"/>
            <a:tailEnd type="none" w="med" len="med"/>
          </a:ln>
        </p:spPr>
      </p:cxnSp>
      <p:cxnSp>
        <p:nvCxnSpPr>
          <p:cNvPr id="25" name="Straight Arrow Connector 24"/>
          <p:cNvCxnSpPr>
            <a:stCxn id="20" idx="6"/>
            <a:endCxn id="22" idx="3"/>
          </p:cNvCxnSpPr>
          <p:nvPr/>
        </p:nvCxnSpPr>
        <p:spPr>
          <a:xfrm flipV="1">
            <a:off x="7942580" y="5088890"/>
            <a:ext cx="441960" cy="238125"/>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triangle" w="med" len="med"/>
            <a:tailEnd type="none" w="med" len="med"/>
          </a:ln>
        </p:spPr>
      </p:cxnSp>
      <p:cxnSp>
        <p:nvCxnSpPr>
          <p:cNvPr id="26" name="Straight Arrow Connector 25"/>
          <p:cNvCxnSpPr>
            <a:stCxn id="22" idx="6"/>
            <a:endCxn id="21" idx="2"/>
          </p:cNvCxnSpPr>
          <p:nvPr/>
        </p:nvCxnSpPr>
        <p:spPr>
          <a:xfrm>
            <a:off x="8791575" y="4909185"/>
            <a:ext cx="329565"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triangle" w="med" len="med"/>
            <a:tailEnd type="none" w="med" len="med"/>
          </a:ln>
        </p:spPr>
      </p:cxnSp>
      <p:cxnSp>
        <p:nvCxnSpPr>
          <p:cNvPr id="27" name="Straight Arrow Connector 26"/>
          <p:cNvCxnSpPr>
            <a:stCxn id="21" idx="6"/>
            <a:endCxn id="23" idx="2"/>
          </p:cNvCxnSpPr>
          <p:nvPr/>
        </p:nvCxnSpPr>
        <p:spPr>
          <a:xfrm>
            <a:off x="9598025" y="4909185"/>
            <a:ext cx="329565"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triangle" w="med" len="med"/>
            <a:tailEnd type="none" w="med" len="med"/>
          </a:ln>
        </p:spPr>
      </p:cxnSp>
      <p:sp>
        <p:nvSpPr>
          <p:cNvPr id="58" name="TextBox 57"/>
          <p:cNvSpPr txBox="1"/>
          <p:nvPr/>
        </p:nvSpPr>
        <p:spPr>
          <a:xfrm>
            <a:off x="8652438" y="3965873"/>
            <a:ext cx="640080" cy="368300"/>
          </a:xfrm>
          <a:prstGeom prst="rect">
            <a:avLst/>
          </a:prstGeom>
          <a:noFill/>
        </p:spPr>
        <p:txBody>
          <a:bodyPr wrap="none" rtlCol="0">
            <a:spAutoFit/>
          </a:bodyPr>
          <a:lstStyle/>
          <a:p>
            <a:r>
              <a:rPr lang="zh-CN" altLang="en-US" dirty="0">
                <a:solidFill>
                  <a:schemeClr val="accent1">
                    <a:lumMod val="50000"/>
                  </a:schemeClr>
                </a:solidFill>
              </a:rPr>
              <a:t>正向</a:t>
            </a:r>
          </a:p>
        </p:txBody>
      </p:sp>
      <p:sp>
        <p:nvSpPr>
          <p:cNvPr id="28" name="TextBox 57"/>
          <p:cNvSpPr txBox="1"/>
          <p:nvPr/>
        </p:nvSpPr>
        <p:spPr>
          <a:xfrm>
            <a:off x="8635928" y="5616873"/>
            <a:ext cx="640080" cy="368300"/>
          </a:xfrm>
          <a:prstGeom prst="rect">
            <a:avLst/>
          </a:prstGeom>
          <a:noFill/>
        </p:spPr>
        <p:txBody>
          <a:bodyPr wrap="none" rtlCol="0">
            <a:spAutoFit/>
          </a:bodyPr>
          <a:lstStyle/>
          <a:p>
            <a:r>
              <a:rPr lang="zh-CN" altLang="el-GR" dirty="0">
                <a:solidFill>
                  <a:schemeClr val="accent1">
                    <a:lumMod val="50000"/>
                  </a:schemeClr>
                </a:solidFill>
              </a:rPr>
              <a:t>反向</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无标题绘图 (5)"/>
          <p:cNvPicPr>
            <a:picLocks noChangeAspect="1"/>
          </p:cNvPicPr>
          <p:nvPr/>
        </p:nvPicPr>
        <p:blipFill>
          <a:blip r:embed="rId2"/>
          <a:stretch>
            <a:fillRect/>
          </a:stretch>
        </p:blipFill>
        <p:spPr>
          <a:xfrm>
            <a:off x="83185" y="745490"/>
            <a:ext cx="7235825" cy="5242560"/>
          </a:xfrm>
          <a:prstGeom prst="rect">
            <a:avLst/>
          </a:prstGeom>
        </p:spPr>
      </p:pic>
      <p:sp>
        <p:nvSpPr>
          <p:cNvPr id="9571" name="Google Shape;9571;p134"/>
          <p:cNvSpPr txBox="1"/>
          <p:nvPr/>
        </p:nvSpPr>
        <p:spPr>
          <a:xfrm>
            <a:off x="1972000" y="49418"/>
            <a:ext cx="8248000" cy="673100"/>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 </a:t>
            </a:r>
            <a:r>
              <a:rPr lang="zh-CN" altLang="en-US" sz="2800" b="1" dirty="0">
                <a:solidFill>
                  <a:schemeClr val="accent4"/>
                </a:solidFill>
                <a:effectLst/>
              </a:rPr>
              <a:t>物理信息神经网络设置了</a:t>
            </a:r>
            <a:r>
              <a:rPr lang="zh-CN" altLang="en-US" sz="2800" b="1" dirty="0">
                <a:solidFill>
                  <a:srgbClr val="FF0000"/>
                </a:solidFill>
                <a:effectLst/>
              </a:rPr>
              <a:t>共享参数</a:t>
            </a:r>
            <a:r>
              <a:rPr lang="zh-CN" altLang="en-US" sz="2800" b="1" dirty="0">
                <a:solidFill>
                  <a:schemeClr val="accent4"/>
                </a:solidFill>
                <a:effectLst/>
              </a:rPr>
              <a:t>的两个网络</a:t>
            </a:r>
          </a:p>
        </p:txBody>
      </p:sp>
      <mc:AlternateContent xmlns:mc="http://schemas.openxmlformats.org/markup-compatibility/2006" xmlns:a14="http://schemas.microsoft.com/office/drawing/2010/main">
        <mc:Choice Requires="a14">
          <p:sp>
            <p:nvSpPr>
              <p:cNvPr id="26" name="Content Placeholder 25"/>
              <p:cNvSpPr>
                <a:spLocks noGrp="1"/>
              </p:cNvSpPr>
              <p:nvPr>
                <p:ph sz="half" idx="2"/>
              </p:nvPr>
            </p:nvSpPr>
            <p:spPr>
              <a:xfrm>
                <a:off x="7586350" y="1489749"/>
                <a:ext cx="3732579" cy="3237234"/>
              </a:xfrm>
              <a:ln>
                <a:solidFill>
                  <a:schemeClr val="accent5">
                    <a:lumMod val="75000"/>
                  </a:schemeClr>
                </a:solidFill>
              </a:ln>
            </p:spPr>
            <p:txBody>
              <a:body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r>
                  <a:rPr kumimoji="0" lang="zh-CN" altLang="en-US" sz="1800" b="0" i="0" u="none" strike="noStrike" kern="1200" cap="none" spc="0" normalizeH="0" baseline="0" noProof="1">
                    <a:solidFill>
                      <a:schemeClr val="tx1"/>
                    </a:solidFill>
                    <a:latin typeface="+mn-lt"/>
                    <a:ea typeface="+mn-ea"/>
                    <a:cs typeface="+mn-cs"/>
                    <a:sym typeface="+mn-ea"/>
                  </a:rPr>
                  <a:t>损失函数</a:t>
                </a:r>
                <a:r>
                  <a:rPr kumimoji="0" lang="en-US" altLang="zh-CN" sz="1800" b="0" i="0" u="none" strike="noStrike" kern="1200" cap="none" spc="0" normalizeH="0" baseline="0" noProof="1">
                    <a:solidFill>
                      <a:schemeClr val="tx1"/>
                    </a:solidFill>
                    <a:latin typeface="+mn-lt"/>
                    <a:ea typeface="+mn-ea"/>
                    <a:cs typeface="+mn-cs"/>
                    <a:sym typeface="+mn-ea"/>
                  </a:rPr>
                  <a:t>Loss</a:t>
                </a:r>
                <a:r>
                  <a:rPr kumimoji="0" lang="zh-CN" altLang="en-US" sz="1800" b="0" i="0" u="none" strike="noStrike" kern="1200" cap="none" spc="0" normalizeH="0" baseline="0" noProof="1">
                    <a:solidFill>
                      <a:schemeClr val="tx1"/>
                    </a:solidFill>
                    <a:latin typeface="+mn-lt"/>
                    <a:ea typeface="+mn-ea"/>
                    <a:cs typeface="+mn-cs"/>
                    <a:sym typeface="+mn-ea"/>
                  </a:rPr>
                  <a:t>：</a:t>
                </a:r>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14:m>
                  <m:oMathPara xmlns:m="http://schemas.openxmlformats.org/officeDocument/2006/math">
                    <m:oMathParaPr>
                      <m:jc m:val="left"/>
                    </m:oMathParaPr>
                    <m:oMath xmlns:m="http://schemas.openxmlformats.org/officeDocument/2006/math">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oMath>
                  </m:oMathPara>
                </a14:m>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14:m>
                  <m:oMathPara xmlns:m="http://schemas.openxmlformats.org/officeDocument/2006/math">
                    <m:oMathParaPr>
                      <m:jc m:val="left"/>
                    </m:oMathParaPr>
                    <m:oMath xmlns:m="http://schemas.openxmlformats.org/officeDocument/2006/math">
                      <m:sSub>
                        <m:sSubPr>
                          <m:ctrlPr>
                            <a:rPr kumimoji="0" lang="en-US" altLang="zh-CN" sz="1800" b="0" i="1" u="none" strike="noStrike" kern="1200" cap="none" spc="0" normalizeH="0" baseline="0" noProof="1" smtClean="0">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f>
                        <m:f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fPr>
                        <m:num>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num>
                        <m:den>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den>
                      </m:f>
                      <m:nary>
                        <m:naryPr>
                          <m:chr m:val="∑"/>
                          <m:limLoc m:val="undOv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naryPr>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sub>
                        <m:sup>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sup>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𝑥</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𝑦</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p>
                            <m:s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e>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p>
                          <m:sSup>
                            <m:s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e>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2</m:t>
                              </m:r>
                            </m:sup>
                          </m:sSup>
                        </m:e>
                      </m:nary>
                    </m:oMath>
                  </m:oMathPara>
                </a14:m>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14:m>
                  <m:oMathPara xmlns:m="http://schemas.openxmlformats.org/officeDocument/2006/math">
                    <m:oMathParaPr>
                      <m:jc m:val="left"/>
                    </m:oMathParaPr>
                    <m:oMath xmlns:m="http://schemas.openxmlformats.org/officeDocument/2006/math">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f>
                        <m:f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fPr>
                        <m:num>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num>
                        <m:den>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den>
                      </m:f>
                      <m:nary>
                        <m:naryPr>
                          <m:chr m:val="∑"/>
                          <m:limLoc m:val="undOv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naryPr>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sub>
                        <m:sup>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sup>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𝑥</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𝑦</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p>
                            <m:s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e>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2</m:t>
                              </m:r>
                            </m:sup>
                          </m:sSup>
                        </m:e>
                      </m:nary>
                    </m:oMath>
                  </m:oMathPara>
                </a14:m>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en-US" altLang="en-US" sz="1800" b="0" i="0" u="none" strike="noStrike" kern="1200" cap="none" spc="0" normalizeH="0" baseline="0" noProof="1">
                  <a:solidFill>
                    <a:schemeClr val="tx1"/>
                  </a:solidFill>
                  <a:latin typeface="+mn-lt"/>
                  <a:ea typeface="+mn-ea"/>
                  <a:cs typeface="+mn-cs"/>
                  <a:sym typeface="+mn-ea"/>
                </a:endParaRPr>
              </a:p>
            </p:txBody>
          </p:sp>
        </mc:Choice>
        <mc:Fallback xmlns="">
          <p:sp>
            <p:nvSpPr>
              <p:cNvPr id="26" name="Content Placeholder 25"/>
              <p:cNvSpPr>
                <a:spLocks noGrp="1" noRot="1" noChangeAspect="1" noMove="1" noResize="1" noEditPoints="1" noAdjustHandles="1" noChangeArrowheads="1" noChangeShapeType="1" noTextEdit="1"/>
              </p:cNvSpPr>
              <p:nvPr>
                <p:ph sz="half" idx="2"/>
              </p:nvPr>
            </p:nvSpPr>
            <p:spPr>
              <a:xfrm>
                <a:off x="7586350" y="1489749"/>
                <a:ext cx="3732579" cy="3237234"/>
              </a:xfrm>
              <a:blipFill>
                <a:blip r:embed="rId3"/>
                <a:stretch>
                  <a:fillRect/>
                </a:stretch>
              </a:blipFill>
              <a:ln>
                <a:solidFill>
                  <a:schemeClr val="accent5">
                    <a:lumMod val="75000"/>
                  </a:schemeClr>
                </a:solidFill>
              </a:ln>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98199123-3F67-4F98-AE01-0CAA42A10413}"/>
              </a:ext>
            </a:extLst>
          </p:cNvPr>
          <p:cNvSpPr>
            <a:spLocks noGrp="1"/>
          </p:cNvSpPr>
          <p:nvPr>
            <p:ph type="sldNum" sz="quarter" idx="12"/>
          </p:nvPr>
        </p:nvSpPr>
        <p:spPr/>
        <p:txBody>
          <a:bodyPr/>
          <a:lstStyle/>
          <a:p>
            <a:fld id="{49AE70B2-8BF9-45C0-BB95-33D1B9D3A854}" type="slidenum">
              <a:rPr lang="zh-CN" altLang="en-US" smtClean="0"/>
              <a:t>5</a:t>
            </a:fld>
            <a:endParaRPr lang="zh-CN" altLang="en-US" dirty="0"/>
          </a:p>
        </p:txBody>
      </p:sp>
      <p:sp>
        <p:nvSpPr>
          <p:cNvPr id="3" name="文本框 2">
            <a:extLst>
              <a:ext uri="{FF2B5EF4-FFF2-40B4-BE49-F238E27FC236}">
                <a16:creationId xmlns:a16="http://schemas.microsoft.com/office/drawing/2014/main" id="{8DE93DFF-3FEA-4D78-B14D-9767C98E848A}"/>
              </a:ext>
            </a:extLst>
          </p:cNvPr>
          <p:cNvSpPr txBox="1"/>
          <p:nvPr/>
        </p:nvSpPr>
        <p:spPr>
          <a:xfrm>
            <a:off x="8478982" y="6352143"/>
            <a:ext cx="2566554" cy="369332"/>
          </a:xfrm>
          <a:prstGeom prst="rect">
            <a:avLst/>
          </a:prstGeom>
          <a:noFill/>
        </p:spPr>
        <p:txBody>
          <a:bodyPr wrap="square" rtlCol="0">
            <a:spAutoFit/>
          </a:bodyPr>
          <a:lstStyle/>
          <a:p>
            <a:r>
              <a:rPr lang="en-US" altLang="zh-CN" sz="1800" b="1" dirty="0">
                <a:effectLst/>
                <a:latin typeface="Times New Roman" panose="02020603050405020304" charset="0"/>
                <a:cs typeface="Times New Roman" panose="02020603050405020304" charset="0"/>
                <a:sym typeface="+mn-ea"/>
              </a:rPr>
              <a:t>Ref</a:t>
            </a:r>
            <a:r>
              <a:rPr lang="zh-CN" altLang="en-US" sz="1800" dirty="0">
                <a:effectLst/>
                <a:latin typeface="Times New Roman" panose="02020603050405020304" charset="0"/>
                <a:cs typeface="Times New Roman" panose="02020603050405020304" charset="0"/>
                <a:sym typeface="+mn-ea"/>
              </a:rPr>
              <a:t>：</a:t>
            </a:r>
            <a:r>
              <a:rPr lang="en-US" altLang="zh-CN" sz="1600" dirty="0">
                <a:effectLst/>
                <a:latin typeface="Times New Roman" panose="02020603050405020304" charset="0"/>
                <a:cs typeface="Times New Roman" panose="02020603050405020304" charset="0"/>
                <a:sym typeface="+mn-ea"/>
              </a:rPr>
              <a:t>M. </a:t>
            </a:r>
            <a:r>
              <a:rPr lang="en-US" altLang="zh-CN" sz="1600" dirty="0" err="1">
                <a:effectLst/>
                <a:latin typeface="Times New Roman" panose="02020603050405020304" charset="0"/>
                <a:cs typeface="Times New Roman" panose="02020603050405020304" charset="0"/>
                <a:sym typeface="+mn-ea"/>
              </a:rPr>
              <a:t>Raissi</a:t>
            </a:r>
            <a:r>
              <a:rPr lang="en-US" altLang="zh-CN" sz="1600" dirty="0">
                <a:effectLst/>
                <a:latin typeface="Times New Roman" panose="02020603050405020304" charset="0"/>
                <a:cs typeface="Times New Roman" panose="02020603050405020304" charset="0"/>
                <a:sym typeface="+mn-ea"/>
              </a:rPr>
              <a:t> et. </a:t>
            </a:r>
            <a:r>
              <a:rPr lang="en-US" altLang="zh-CN" sz="1600" dirty="0">
                <a:latin typeface="Times New Roman" panose="02020603050405020304" charset="0"/>
                <a:cs typeface="Times New Roman" panose="02020603050405020304" charset="0"/>
                <a:sym typeface="+mn-ea"/>
              </a:rPr>
              <a:t>2019</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Box 2"/>
              <p:cNvSpPr txBox="1"/>
              <p:nvPr/>
            </p:nvSpPr>
            <p:spPr>
              <a:xfrm>
                <a:off x="4567930" y="1808769"/>
                <a:ext cx="3352165" cy="5207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cs typeface="DejaVu Math TeX Gyre" panose="02000503000000000000" charset="0"/>
                            </a:rPr>
                          </m:ctrlPr>
                        </m:sSubPr>
                        <m:e>
                          <m:r>
                            <a:rPr lang="en-US" sz="2400" i="1">
                              <a:latin typeface="Cambria Math" panose="02040503050406030204" pitchFamily="18" charset="0"/>
                              <a:cs typeface="DejaVu Math TeX Gyre" panose="02000503000000000000" charset="0"/>
                            </a:rPr>
                            <m:t>𝑝</m:t>
                          </m:r>
                        </m:e>
                        <m:sub>
                          <m:r>
                            <a:rPr lang="en-US" sz="2400" i="1">
                              <a:latin typeface="Cambria Math" panose="02040503050406030204" pitchFamily="18" charset="0"/>
                              <a:cs typeface="DejaVu Math TeX Gyre" panose="02000503000000000000" charset="0"/>
                            </a:rPr>
                            <m:t>𝑥𝑥</m:t>
                          </m:r>
                        </m:sub>
                      </m:sSub>
                      <m:r>
                        <a:rPr lang="en-US" sz="2400" i="1">
                          <a:latin typeface="Cambria Math" panose="02040503050406030204" pitchFamily="18" charset="0"/>
                          <a:cs typeface="DejaVu Math TeX Gyre" panose="02000503000000000000" charset="0"/>
                        </a:rPr>
                        <m:t>+</m:t>
                      </m:r>
                      <m:sSub>
                        <m:sSubPr>
                          <m:ctrlPr>
                            <a:rPr lang="en-US" sz="2400" i="1">
                              <a:latin typeface="Cambria Math" panose="02040503050406030204" pitchFamily="18" charset="0"/>
                              <a:cs typeface="DejaVu Math TeX Gyre" panose="02000503000000000000" charset="0"/>
                            </a:rPr>
                          </m:ctrlPr>
                        </m:sSubPr>
                        <m:e>
                          <m:r>
                            <a:rPr lang="en-US" sz="2400" i="1">
                              <a:latin typeface="Cambria Math" panose="02040503050406030204" pitchFamily="18" charset="0"/>
                              <a:cs typeface="DejaVu Math TeX Gyre" panose="02000503000000000000" charset="0"/>
                            </a:rPr>
                            <m:t>𝑝</m:t>
                          </m:r>
                        </m:e>
                        <m:sub>
                          <m:r>
                            <a:rPr lang="en-US" sz="2400" i="1">
                              <a:latin typeface="Cambria Math" panose="02040503050406030204" pitchFamily="18" charset="0"/>
                              <a:cs typeface="DejaVu Math TeX Gyre" panose="02000503000000000000" charset="0"/>
                            </a:rPr>
                            <m:t>𝑦𝑦</m:t>
                          </m:r>
                        </m:sub>
                      </m:sSub>
                      <m:r>
                        <a:rPr lang="en-US" sz="2400" i="1">
                          <a:latin typeface="Cambria Math" panose="02040503050406030204" pitchFamily="18" charset="0"/>
                          <a:cs typeface="DejaVu Math TeX Gyre" panose="02000503000000000000" charset="0"/>
                        </a:rPr>
                        <m:t>+</m:t>
                      </m:r>
                      <m:sSup>
                        <m:sSupPr>
                          <m:ctrlPr>
                            <a:rPr lang="en-US" sz="2400" i="1">
                              <a:latin typeface="Cambria Math" panose="02040503050406030204" pitchFamily="18" charset="0"/>
                              <a:cs typeface="DejaVu Math TeX Gyre" panose="02000503000000000000" charset="0"/>
                            </a:rPr>
                          </m:ctrlPr>
                        </m:sSupPr>
                        <m:e>
                          <m:r>
                            <a:rPr lang="en-US" sz="2400" i="1">
                              <a:latin typeface="Cambria Math" panose="02040503050406030204" pitchFamily="18" charset="0"/>
                              <a:cs typeface="DejaVu Math TeX Gyre" panose="02000503000000000000" charset="0"/>
                            </a:rPr>
                            <m:t>𝑘</m:t>
                          </m:r>
                        </m:e>
                        <m:sup>
                          <m:r>
                            <a:rPr lang="en-US" sz="2400" i="1">
                              <a:latin typeface="Cambria Math" panose="02040503050406030204" pitchFamily="18" charset="0"/>
                              <a:cs typeface="DejaVu Math TeX Gyre" panose="02000503000000000000" charset="0"/>
                            </a:rPr>
                            <m:t>2</m:t>
                          </m:r>
                        </m:sup>
                      </m:sSup>
                      <m:r>
                        <a:rPr lang="en-US" sz="2400" i="1">
                          <a:latin typeface="Cambria Math" panose="02040503050406030204" pitchFamily="18" charset="0"/>
                          <a:cs typeface="DejaVu Math TeX Gyre" panose="02000503000000000000" charset="0"/>
                        </a:rPr>
                        <m:t>𝑝</m:t>
                      </m:r>
                      <m:r>
                        <a:rPr lang="en-US"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p:sp>
            <p:nvSpPr>
              <p:cNvPr id="3" name="Text Box 2"/>
              <p:cNvSpPr txBox="1">
                <a:spLocks noRot="1" noChangeAspect="1" noMove="1" noResize="1" noEditPoints="1" noAdjustHandles="1" noChangeArrowheads="1" noChangeShapeType="1" noTextEdit="1"/>
              </p:cNvSpPr>
              <p:nvPr/>
            </p:nvSpPr>
            <p:spPr>
              <a:xfrm>
                <a:off x="4567930" y="1808769"/>
                <a:ext cx="3352165" cy="520700"/>
              </a:xfrm>
              <a:prstGeom prst="rect">
                <a:avLst/>
              </a:prstGeom>
              <a:blipFill>
                <a:blip r:embed="rId3"/>
                <a:stretch>
                  <a:fillRect b="-1176"/>
                </a:stretch>
              </a:blipFill>
            </p:spPr>
            <p:txBody>
              <a:bodyPr/>
              <a:lstStyle/>
              <a:p>
                <a:r>
                  <a:rPr lang="zh-CN" altLang="en-US">
                    <a:noFill/>
                  </a:rPr>
                  <a:t> </a:t>
                </a:r>
              </a:p>
            </p:txBody>
          </p:sp>
        </mc:Fallback>
      </mc:AlternateContent>
      <p:sp>
        <p:nvSpPr>
          <p:cNvPr id="4" name="Text Box 3"/>
          <p:cNvSpPr txBox="1"/>
          <p:nvPr/>
        </p:nvSpPr>
        <p:spPr>
          <a:xfrm>
            <a:off x="799465" y="1854542"/>
            <a:ext cx="4281112" cy="461665"/>
          </a:xfrm>
          <a:prstGeom prst="rect">
            <a:avLst/>
          </a:prstGeom>
          <a:noFill/>
        </p:spPr>
        <p:txBody>
          <a:bodyPr wrap="square" rtlCol="0">
            <a:spAutoFit/>
          </a:bodyPr>
          <a:lstStyle/>
          <a:p>
            <a:pPr algn="ctr"/>
            <a:r>
              <a:rPr lang="zh-CN" altLang="en-US" sz="2400" dirty="0"/>
              <a:t>物理信息神经网络控制方程：</a:t>
            </a:r>
          </a:p>
        </p:txBody>
      </p:sp>
      <p:sp>
        <p:nvSpPr>
          <p:cNvPr id="5" name="Left Arrow 4"/>
          <p:cNvSpPr/>
          <p:nvPr/>
        </p:nvSpPr>
        <p:spPr>
          <a:xfrm>
            <a:off x="400544" y="1061083"/>
            <a:ext cx="3394075" cy="660400"/>
          </a:xfrm>
          <a:prstGeom prst="leftArrow">
            <a:avLst/>
          </a:prstGeom>
          <a:solidFill>
            <a:schemeClr val="bg2">
              <a:lumMod val="5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6" name="Rectangle 5"/>
          <p:cNvSpPr/>
          <p:nvPr/>
        </p:nvSpPr>
        <p:spPr>
          <a:xfrm>
            <a:off x="7252829" y="1195068"/>
            <a:ext cx="2983865" cy="349250"/>
          </a:xfrm>
          <a:prstGeom prst="rect">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7" name="Right Arrow 6"/>
          <p:cNvSpPr/>
          <p:nvPr/>
        </p:nvSpPr>
        <p:spPr>
          <a:xfrm>
            <a:off x="7233144" y="514341"/>
            <a:ext cx="3003550" cy="644532"/>
          </a:xfrm>
          <a:prstGeom prst="rightArrow">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8" name="Rectangle 7"/>
          <p:cNvSpPr/>
          <p:nvPr/>
        </p:nvSpPr>
        <p:spPr>
          <a:xfrm>
            <a:off x="810754" y="678178"/>
            <a:ext cx="2983865" cy="347345"/>
          </a:xfrm>
          <a:prstGeom prst="rect">
            <a:avLst/>
          </a:prstGeom>
          <a:solidFill>
            <a:schemeClr val="bg2">
              <a:lumMod val="5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9" name="Text Box 8"/>
          <p:cNvSpPr txBox="1"/>
          <p:nvPr/>
        </p:nvSpPr>
        <p:spPr>
          <a:xfrm>
            <a:off x="3957179" y="657223"/>
            <a:ext cx="3121660" cy="368300"/>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a:t>数据</a:t>
            </a:r>
          </a:p>
        </p:txBody>
      </p:sp>
      <p:sp>
        <p:nvSpPr>
          <p:cNvPr id="10" name="Text Box 9"/>
          <p:cNvSpPr txBox="1"/>
          <p:nvPr/>
        </p:nvSpPr>
        <p:spPr>
          <a:xfrm>
            <a:off x="3957179" y="1195068"/>
            <a:ext cx="3121660" cy="368300"/>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a:t>物理</a:t>
            </a:r>
          </a:p>
        </p:txBody>
      </p:sp>
      <mc:AlternateContent xmlns:mc="http://schemas.openxmlformats.org/markup-compatibility/2006">
        <mc:Choice xmlns:a14="http://schemas.microsoft.com/office/drawing/2010/main" Requires="a14">
          <p:sp>
            <p:nvSpPr>
              <p:cNvPr id="11" name="Text Box 10"/>
              <p:cNvSpPr txBox="1"/>
              <p:nvPr/>
            </p:nvSpPr>
            <p:spPr>
              <a:xfrm>
                <a:off x="2571341" y="5227320"/>
                <a:ext cx="6736972" cy="1162562"/>
              </a:xfrm>
              <a:prstGeom prst="rect">
                <a:avLst/>
              </a:prstGeom>
              <a:noFill/>
            </p:spPr>
            <p:txBody>
              <a:bodyPr wrap="none" rtlCol="0" anchor="t">
                <a:spAutoFit/>
              </a:body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14:m>
                  <m:oMathPara xmlns:m="http://schemas.openxmlformats.org/officeDocument/2006/math">
                    <m:oMathParaPr>
                      <m:jc m:val="left"/>
                    </m:oMathParaPr>
                    <m:oMath xmlns:m="http://schemas.openxmlformats.org/officeDocument/2006/math">
                      <m:r>
                        <a:rPr lang="en-US" altLang="zh-CN" sz="2400" b="0" i="1" noProof="1" smtClean="0">
                          <a:latin typeface="Cambria Math" panose="02040503050406030204" pitchFamily="18" charset="0"/>
                          <a:cs typeface="DejaVu Math TeX Gyre" panose="02000503000000000000" charset="0"/>
                          <a:sym typeface="+mn-ea"/>
                        </a:rPr>
                        <m:t>𝑀𝑆𝐸</m:t>
                      </m:r>
                      <m:r>
                        <a:rPr lang="en-US" altLang="zh-CN" sz="2400" b="0" i="1" noProof="1" smtClean="0">
                          <a:latin typeface="Cambria Math" panose="02040503050406030204" pitchFamily="18" charset="0"/>
                          <a:cs typeface="DejaVu Math TeX Gyre" panose="02000503000000000000" charset="0"/>
                          <a:sym typeface="+mn-ea"/>
                        </a:rPr>
                        <m:t>=</m:t>
                      </m:r>
                      <m:nary>
                        <m:naryPr>
                          <m:chr m:val="∑"/>
                          <m:limLoc m:val="undOv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naryPr>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sub>
                        <m:sup>
                          <m:sSub>
                            <m:sSub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sup>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𝑥</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𝑦</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p>
                            <m:s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sSubSup>
                                <m:sSubSupPr>
                                  <m:ctrlPr>
                                    <a:rPr kumimoji="0" lang="en-US" altLang="zh-CN" sz="2400" b="0" i="1" u="none" strike="noStrike" kern="1200" cap="none" spc="0" normalizeH="0" baseline="0" noProof="1" smtClean="0">
                                      <a:solidFill>
                                        <a:schemeClr val="tx1"/>
                                      </a:solidFill>
                                      <a:latin typeface="Cambria Math" panose="02040503050406030204" pitchFamily="18" charset="0"/>
                                      <a:ea typeface="+mn-ea"/>
                                      <a:sym typeface="+mn-ea"/>
                                    </a:rPr>
                                  </m:ctrlPr>
                                </m:sSubSupPr>
                                <m:e>
                                  <m:r>
                                    <a:rPr kumimoji="0" lang="en-US" altLang="zh-CN" sz="2400" b="0" i="1" u="none" strike="noStrike" kern="1200" cap="none" spc="0" normalizeH="0" baseline="0" noProof="1" smtClean="0">
                                      <a:solidFill>
                                        <a:schemeClr val="tx1"/>
                                      </a:solidFill>
                                      <a:latin typeface="Cambria Math" panose="02040503050406030204" pitchFamily="18" charset="0"/>
                                      <a:ea typeface="+mn-ea"/>
                                      <a:sym typeface="+mn-ea"/>
                                    </a:rPr>
                                    <m:t>𝑝</m:t>
                                  </m:r>
                                </m:e>
                                <m:sub>
                                  <m:r>
                                    <a:rPr lang="en-US" altLang="zh-CN" sz="2400" b="0" i="1" noProof="1" smtClean="0">
                                      <a:latin typeface="Cambria Math" panose="02040503050406030204" pitchFamily="18" charset="0"/>
                                      <a:sym typeface="+mn-ea"/>
                                    </a:rPr>
                                    <m:t>𝑑𝑎𝑡𝑎</m:t>
                                  </m:r>
                                </m:sub>
                                <m:sup>
                                  <m:r>
                                    <a:rPr kumimoji="0" lang="en-US" altLang="zh-CN" sz="2400" b="0" i="1" u="none" strike="noStrike" kern="1200" cap="none" spc="0" normalizeH="0" baseline="0" noProof="1" smtClean="0">
                                      <a:solidFill>
                                        <a:schemeClr val="tx1"/>
                                      </a:solidFill>
                                      <a:latin typeface="Cambria Math" panose="02040503050406030204" pitchFamily="18" charset="0"/>
                                      <a:ea typeface="+mn-ea"/>
                                      <a:sym typeface="+mn-ea"/>
                                    </a:rPr>
                                    <m:t>𝑖</m:t>
                                  </m:r>
                                </m:sup>
                              </m:sSubSup>
                            </m:e>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p>
                          <m:sSup>
                            <m:s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e>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2</m:t>
                              </m:r>
                            </m:sup>
                          </m:sSup>
                        </m:e>
                      </m:nary>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nary>
                        <m:naryPr>
                          <m:chr m:val="∑"/>
                          <m:limLoc m:val="undOv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naryPr>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sub>
                        <m:sup>
                          <m:sSub>
                            <m:sSub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sup>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𝑥</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𝑦</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p>
                            <m:s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e>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2</m:t>
                              </m:r>
                            </m:sup>
                          </m:sSup>
                        </m:e>
                      </m:nary>
                    </m:oMath>
                  </m:oMathPara>
                </a14:m>
                <a:endParaRPr lang="en-US" sz="2400" dirty="0"/>
              </a:p>
            </p:txBody>
          </p:sp>
        </mc:Choice>
        <mc:Fallback>
          <p:sp>
            <p:nvSpPr>
              <p:cNvPr id="11" name="Text Box 10"/>
              <p:cNvSpPr txBox="1">
                <a:spLocks noRot="1" noChangeAspect="1" noMove="1" noResize="1" noEditPoints="1" noAdjustHandles="1" noChangeArrowheads="1" noChangeShapeType="1" noTextEdit="1"/>
              </p:cNvSpPr>
              <p:nvPr/>
            </p:nvSpPr>
            <p:spPr>
              <a:xfrm>
                <a:off x="2571341" y="5227320"/>
                <a:ext cx="6736972" cy="1162562"/>
              </a:xfrm>
              <a:prstGeom prst="rect">
                <a:avLst/>
              </a:prstGeom>
              <a:blipFill>
                <a:blip r:embed="rId4"/>
                <a:stretch>
                  <a:fillRect/>
                </a:stretch>
              </a:blipFill>
            </p:spPr>
            <p:txBody>
              <a:bodyPr/>
              <a:lstStyle/>
              <a:p>
                <a:r>
                  <a:rPr lang="zh-CN" altLang="en-US">
                    <a:noFill/>
                  </a:rPr>
                  <a:t> </a:t>
                </a:r>
              </a:p>
            </p:txBody>
          </p:sp>
        </mc:Fallback>
      </mc:AlternateContent>
      <p:pic>
        <p:nvPicPr>
          <p:cNvPr id="12" name="Picture 11"/>
          <p:cNvPicPr>
            <a:picLocks noChangeAspect="1"/>
          </p:cNvPicPr>
          <p:nvPr/>
        </p:nvPicPr>
        <p:blipFill>
          <a:blip r:embed="rId5"/>
          <a:srcRect l="4026" t="2909" r="21728" b="4073"/>
          <a:stretch>
            <a:fillRect/>
          </a:stretch>
        </p:blipFill>
        <p:spPr>
          <a:xfrm>
            <a:off x="2842087" y="2495456"/>
            <a:ext cx="6182360" cy="2692400"/>
          </a:xfrm>
          <a:prstGeom prst="rect">
            <a:avLst/>
          </a:prstGeom>
        </p:spPr>
      </p:pic>
      <p:sp>
        <p:nvSpPr>
          <p:cNvPr id="2" name="灯片编号占位符 1">
            <a:extLst>
              <a:ext uri="{FF2B5EF4-FFF2-40B4-BE49-F238E27FC236}">
                <a16:creationId xmlns:a16="http://schemas.microsoft.com/office/drawing/2014/main" id="{1EE453D3-1E24-4AE2-B18F-6BED83D39C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cxnSp>
        <p:nvCxnSpPr>
          <p:cNvPr id="14" name="直接连接符 13">
            <a:extLst>
              <a:ext uri="{FF2B5EF4-FFF2-40B4-BE49-F238E27FC236}">
                <a16:creationId xmlns:a16="http://schemas.microsoft.com/office/drawing/2014/main" id="{00411487-1E0F-40D0-905E-021160828AAA}"/>
              </a:ext>
            </a:extLst>
          </p:cNvPr>
          <p:cNvCxnSpPr>
            <a:cxnSpLocks/>
          </p:cNvCxnSpPr>
          <p:nvPr/>
        </p:nvCxnSpPr>
        <p:spPr bwMode="auto">
          <a:xfrm>
            <a:off x="4212364" y="6126411"/>
            <a:ext cx="2340244" cy="0"/>
          </a:xfrm>
          <a:prstGeom prst="line">
            <a:avLst/>
          </a:prstGeom>
          <a:gradFill rotWithShape="0">
            <a:gsLst>
              <a:gs pos="0">
                <a:schemeClr val="accent1"/>
              </a:gs>
              <a:gs pos="100000">
                <a:schemeClr val="accent2"/>
              </a:gs>
            </a:gsLst>
            <a:lin ang="5400000" scaled="1"/>
          </a:gradFill>
          <a:ln w="57150" cap="flat" cmpd="sng" algn="ctr">
            <a:solidFill>
              <a:srgbClr val="FF0000"/>
            </a:solidFill>
            <a:prstDash val="solid"/>
            <a:round/>
            <a:headEnd type="none" w="med" len="med"/>
            <a:tailEnd type="none" w="med" len="med"/>
          </a:ln>
        </p:spPr>
      </p:cxnSp>
      <p:sp>
        <p:nvSpPr>
          <p:cNvPr id="15" name="文本框 14">
            <a:extLst>
              <a:ext uri="{FF2B5EF4-FFF2-40B4-BE49-F238E27FC236}">
                <a16:creationId xmlns:a16="http://schemas.microsoft.com/office/drawing/2014/main" id="{8C5A8373-43E1-4A0D-873D-A978A6DF455E}"/>
              </a:ext>
            </a:extLst>
          </p:cNvPr>
          <p:cNvSpPr txBox="1"/>
          <p:nvPr/>
        </p:nvSpPr>
        <p:spPr>
          <a:xfrm>
            <a:off x="4554068" y="6217623"/>
            <a:ext cx="1656835" cy="382905"/>
          </a:xfrm>
          <a:prstGeom prst="rect">
            <a:avLst/>
          </a:prstGeom>
          <a:noFill/>
        </p:spPr>
        <p:txBody>
          <a:bodyPr wrap="square" rtlCol="0">
            <a:spAutoFit/>
          </a:bodyPr>
          <a:lstStyle/>
          <a:p>
            <a:pPr algn="ctr"/>
            <a:r>
              <a:rPr lang="en-US" altLang="zh-CN" b="1" dirty="0"/>
              <a:t>NN</a:t>
            </a:r>
            <a:endParaRPr lang="zh-CN" altLang="en-US" b="1" dirty="0"/>
          </a:p>
        </p:txBody>
      </p:sp>
      <p:cxnSp>
        <p:nvCxnSpPr>
          <p:cNvPr id="20" name="直接连接符 19">
            <a:extLst>
              <a:ext uri="{FF2B5EF4-FFF2-40B4-BE49-F238E27FC236}">
                <a16:creationId xmlns:a16="http://schemas.microsoft.com/office/drawing/2014/main" id="{BEE48D77-42A4-4608-B017-CD4FDF3D6B2F}"/>
              </a:ext>
            </a:extLst>
          </p:cNvPr>
          <p:cNvCxnSpPr>
            <a:cxnSpLocks/>
          </p:cNvCxnSpPr>
          <p:nvPr/>
        </p:nvCxnSpPr>
        <p:spPr bwMode="auto">
          <a:xfrm>
            <a:off x="7583579" y="6105161"/>
            <a:ext cx="1271087" cy="0"/>
          </a:xfrm>
          <a:prstGeom prst="line">
            <a:avLst/>
          </a:prstGeom>
          <a:gradFill rotWithShape="0">
            <a:gsLst>
              <a:gs pos="0">
                <a:schemeClr val="accent1"/>
              </a:gs>
              <a:gs pos="100000">
                <a:schemeClr val="accent2"/>
              </a:gs>
            </a:gsLst>
            <a:lin ang="5400000" scaled="1"/>
          </a:gradFill>
          <a:ln w="57150" cap="flat" cmpd="sng" algn="ctr">
            <a:solidFill>
              <a:srgbClr val="FF0000"/>
            </a:solidFill>
            <a:prstDash val="solid"/>
            <a:round/>
            <a:headEnd type="none" w="med" len="med"/>
            <a:tailEnd type="none" w="med" len="med"/>
          </a:ln>
        </p:spPr>
      </p:cxnSp>
      <p:sp>
        <p:nvSpPr>
          <p:cNvPr id="21" name="文本框 20">
            <a:extLst>
              <a:ext uri="{FF2B5EF4-FFF2-40B4-BE49-F238E27FC236}">
                <a16:creationId xmlns:a16="http://schemas.microsoft.com/office/drawing/2014/main" id="{A971FF31-BE7D-4B98-8B42-DC9CE056734D}"/>
              </a:ext>
            </a:extLst>
          </p:cNvPr>
          <p:cNvSpPr txBox="1"/>
          <p:nvPr/>
        </p:nvSpPr>
        <p:spPr>
          <a:xfrm>
            <a:off x="7286936" y="6198429"/>
            <a:ext cx="1656835" cy="382905"/>
          </a:xfrm>
          <a:prstGeom prst="rect">
            <a:avLst/>
          </a:prstGeom>
          <a:noFill/>
        </p:spPr>
        <p:txBody>
          <a:bodyPr wrap="square" rtlCol="0">
            <a:spAutoFit/>
          </a:bodyPr>
          <a:lstStyle/>
          <a:p>
            <a:pPr algn="ctr"/>
            <a:r>
              <a:rPr lang="en-US" altLang="zh-CN" b="1" dirty="0"/>
              <a:t>PDE</a:t>
            </a:r>
            <a:endParaRPr lang="zh-CN" altLang="en-US" b="1" dirty="0"/>
          </a:p>
        </p:txBody>
      </p:sp>
      <p:sp>
        <p:nvSpPr>
          <p:cNvPr id="13" name="箭头: 右 12">
            <a:extLst>
              <a:ext uri="{FF2B5EF4-FFF2-40B4-BE49-F238E27FC236}">
                <a16:creationId xmlns:a16="http://schemas.microsoft.com/office/drawing/2014/main" id="{C905471E-62A6-41F0-BD87-BE451F5C42CD}"/>
              </a:ext>
            </a:extLst>
          </p:cNvPr>
          <p:cNvSpPr/>
          <p:nvPr/>
        </p:nvSpPr>
        <p:spPr bwMode="auto">
          <a:xfrm>
            <a:off x="2383699" y="3981162"/>
            <a:ext cx="556322" cy="727363"/>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6" name="文本框 15">
            <a:extLst>
              <a:ext uri="{FF2B5EF4-FFF2-40B4-BE49-F238E27FC236}">
                <a16:creationId xmlns:a16="http://schemas.microsoft.com/office/drawing/2014/main" id="{0CE52BD0-0A62-4838-900B-BD8A9A8209FF}"/>
              </a:ext>
            </a:extLst>
          </p:cNvPr>
          <p:cNvSpPr txBox="1"/>
          <p:nvPr/>
        </p:nvSpPr>
        <p:spPr>
          <a:xfrm>
            <a:off x="1111194" y="4160177"/>
            <a:ext cx="1219476" cy="369332"/>
          </a:xfrm>
          <a:prstGeom prst="rect">
            <a:avLst/>
          </a:prstGeom>
          <a:noFill/>
        </p:spPr>
        <p:txBody>
          <a:bodyPr wrap="square" rtlCol="0">
            <a:spAutoFit/>
          </a:bodyPr>
          <a:lstStyle/>
          <a:p>
            <a:pPr algn="ctr"/>
            <a:r>
              <a:rPr lang="zh-CN" altLang="en-US" b="1" dirty="0"/>
              <a:t>自动微分</a:t>
            </a:r>
          </a:p>
        </p:txBody>
      </p:sp>
      <p:sp>
        <p:nvSpPr>
          <p:cNvPr id="24" name="Google Shape;9571;p134">
            <a:extLst>
              <a:ext uri="{FF2B5EF4-FFF2-40B4-BE49-F238E27FC236}">
                <a16:creationId xmlns:a16="http://schemas.microsoft.com/office/drawing/2014/main" id="{28ED56B9-A89C-48D9-B971-FC3E4F536F1C}"/>
              </a:ext>
            </a:extLst>
          </p:cNvPr>
          <p:cNvSpPr txBox="1"/>
          <p:nvPr/>
        </p:nvSpPr>
        <p:spPr>
          <a:xfrm>
            <a:off x="1382720" y="-35201"/>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1.3.1 </a:t>
            </a:r>
            <a:r>
              <a:rPr lang="zh-CN" altLang="en-US" sz="2800" b="1" dirty="0">
                <a:solidFill>
                  <a:schemeClr val="accent4"/>
                </a:solidFill>
              </a:rPr>
              <a:t>以二维非齐次</a:t>
            </a:r>
            <a:r>
              <a:rPr lang="en-US" altLang="zh-CN" sz="2800" b="1" dirty="0">
                <a:solidFill>
                  <a:schemeClr val="accent4"/>
                </a:solidFill>
              </a:rPr>
              <a:t>Helmholtz</a:t>
            </a:r>
            <a:r>
              <a:rPr lang="zh-CN" altLang="en-US" sz="2800" b="1" dirty="0">
                <a:solidFill>
                  <a:schemeClr val="accent4"/>
                </a:solidFill>
              </a:rPr>
              <a:t>方程为例</a:t>
            </a:r>
            <a:endParaRPr lang="zh-CN" altLang="en-US" sz="2800" b="1" dirty="0">
              <a:solidFill>
                <a:schemeClr val="accent4"/>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7" name="Right Arrow 6"/>
          <p:cNvSpPr/>
          <p:nvPr/>
        </p:nvSpPr>
        <p:spPr>
          <a:xfrm>
            <a:off x="7241540" y="601770"/>
            <a:ext cx="3003550" cy="614045"/>
          </a:xfrm>
          <a:prstGeom prst="rightArrow">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8" name="Rectangle 7"/>
          <p:cNvSpPr/>
          <p:nvPr/>
        </p:nvSpPr>
        <p:spPr>
          <a:xfrm>
            <a:off x="799465" y="745915"/>
            <a:ext cx="2983865" cy="347345"/>
          </a:xfrm>
          <a:prstGeom prst="rect">
            <a:avLst/>
          </a:prstGeom>
          <a:solidFill>
            <a:schemeClr val="bg2">
              <a:lumMod val="5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9" name="Text Box 8"/>
          <p:cNvSpPr txBox="1"/>
          <p:nvPr/>
        </p:nvSpPr>
        <p:spPr>
          <a:xfrm>
            <a:off x="3945890" y="724960"/>
            <a:ext cx="3121660" cy="368300"/>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a:t>数据</a:t>
            </a:r>
          </a:p>
        </p:txBody>
      </p:sp>
      <p:sp>
        <p:nvSpPr>
          <p:cNvPr id="18" name="Text Box 17"/>
          <p:cNvSpPr txBox="1"/>
          <p:nvPr/>
        </p:nvSpPr>
        <p:spPr>
          <a:xfrm>
            <a:off x="1960823" y="4291330"/>
            <a:ext cx="7442950" cy="369332"/>
          </a:xfrm>
          <a:prstGeom prst="rect">
            <a:avLst/>
          </a:prstGeom>
          <a:noFill/>
        </p:spPr>
        <p:txBody>
          <a:bodyPr wrap="square" rtlCol="0">
            <a:spAutoFit/>
          </a:bodyPr>
          <a:lstStyle/>
          <a:p>
            <a:r>
              <a:rPr lang="zh-CN" altLang="en-US" dirty="0"/>
              <a:t>声源位于原点，对于非声源点处声场满足</a:t>
            </a:r>
            <a:r>
              <a:rPr lang="zh-CN" altLang="en-US" dirty="0">
                <a:solidFill>
                  <a:srgbClr val="FF0000"/>
                </a:solidFill>
              </a:rPr>
              <a:t>非齐次</a:t>
            </a:r>
            <a:r>
              <a:rPr lang="en-US" altLang="zh-CN" dirty="0">
                <a:solidFill>
                  <a:srgbClr val="FF0000"/>
                </a:solidFill>
              </a:rPr>
              <a:t>Helmholtz</a:t>
            </a:r>
            <a:r>
              <a:rPr lang="zh-CN" altLang="en-US" dirty="0"/>
              <a:t>方程。</a:t>
            </a:r>
          </a:p>
        </p:txBody>
      </p:sp>
      <p:pic>
        <p:nvPicPr>
          <p:cNvPr id="19" name="Picture 18"/>
          <p:cNvPicPr>
            <a:picLocks noChangeAspect="1"/>
          </p:cNvPicPr>
          <p:nvPr/>
        </p:nvPicPr>
        <p:blipFill>
          <a:blip r:embed="rId3"/>
          <a:stretch>
            <a:fillRect/>
          </a:stretch>
        </p:blipFill>
        <p:spPr>
          <a:xfrm>
            <a:off x="3549967" y="1221767"/>
            <a:ext cx="3913505" cy="2935605"/>
          </a:xfrm>
          <a:prstGeom prst="rect">
            <a:avLst/>
          </a:prstGeom>
        </p:spPr>
      </p:pic>
      <p:sp>
        <p:nvSpPr>
          <p:cNvPr id="2" name="灯片编号占位符 1">
            <a:extLst>
              <a:ext uri="{FF2B5EF4-FFF2-40B4-BE49-F238E27FC236}">
                <a16:creationId xmlns:a16="http://schemas.microsoft.com/office/drawing/2014/main" id="{1EE453D3-1E24-4AE2-B18F-6BED83D39C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230D4066-D0F3-4BA0-A51D-2AD6A6C48D2B}"/>
                  </a:ext>
                </a:extLst>
              </p:cNvPr>
              <p:cNvSpPr txBox="1"/>
              <p:nvPr/>
            </p:nvSpPr>
            <p:spPr>
              <a:xfrm>
                <a:off x="1726508" y="4668944"/>
                <a:ext cx="2708879" cy="391582"/>
              </a:xfrm>
              <a:prstGeom prst="rect">
                <a:avLst/>
              </a:prstGeom>
              <a:noFill/>
            </p:spPr>
            <p:txBody>
              <a:bodyPr wrap="square" rtlCol="0">
                <a:spAutoFit/>
              </a:bodyPr>
              <a:lstStyle/>
              <a:p>
                <a:pPr algn="ctr"/>
                <a14:m>
                  <m:oMath xmlns:m="http://schemas.openxmlformats.org/officeDocument/2006/math">
                    <m:r>
                      <m:rPr>
                        <m:sty m:val="p"/>
                      </m:rPr>
                      <a:rPr kumimoji="0" lang="en-US" altLang="zh-CN" sz="1800" b="0" i="0" u="none" strike="noStrike" kern="1200" cap="none" spc="0" normalizeH="0" baseline="0" noProof="1" smtClean="0">
                        <a:solidFill>
                          <a:schemeClr val="tx1"/>
                        </a:solidFill>
                        <a:latin typeface="Cambria Math" panose="02040503050406030204" pitchFamily="18" charset="0"/>
                        <a:ea typeface="+mn-ea"/>
                        <a:cs typeface="DejaVu Math TeX Gyre" panose="02000503000000000000" charset="0"/>
                        <a:sym typeface="+mn-ea"/>
                      </a:rPr>
                      <m:t>Batch</m:t>
                    </m:r>
                    <m:r>
                      <a:rPr kumimoji="0" lang="en-US" altLang="zh-CN" sz="1800" b="0" i="1" u="none" strike="noStrike" kern="1200" cap="none" spc="0" normalizeH="0" baseline="0" noProof="1" smtClean="0">
                        <a:solidFill>
                          <a:schemeClr val="tx1"/>
                        </a:solidFill>
                        <a:latin typeface="Cambria Math" panose="02040503050406030204" pitchFamily="18" charset="0"/>
                        <a:ea typeface="+mn-ea"/>
                        <a:cs typeface="DejaVu Math TeX Gyre" panose="02000503000000000000" charset="0"/>
                        <a:sym typeface="+mn-ea"/>
                      </a:rPr>
                      <m:t>: </m:t>
                    </m:r>
                    <m:sSub>
                      <m:sSubPr>
                        <m:ctrlPr>
                          <a:rPr kumimoji="0" lang="en-US" altLang="zh-CN" sz="1800" b="0" i="1" u="none" strike="noStrike" kern="1200" cap="none" spc="0" normalizeH="0" baseline="0" noProof="1" smtClean="0">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oMath>
                </a14:m>
                <a:r>
                  <a:rPr lang="en-US" altLang="zh-CN" b="1" dirty="0"/>
                  <a:t>=</a:t>
                </a:r>
                <a:r>
                  <a:rPr lang="en-US" altLang="zh-CN" noProof="1">
                    <a:cs typeface="DejaVu Math TeX Gyre" panose="02000503000000000000" charset="0"/>
                    <a:sym typeface="+mn-ea"/>
                  </a:rPr>
                  <a:t> </a:t>
                </a:r>
                <a14:m>
                  <m:oMath xmlns:m="http://schemas.openxmlformats.org/officeDocument/2006/math">
                    <m:sSub>
                      <m:sSubPr>
                        <m:ctrlPr>
                          <a:rPr lang="en-US" altLang="zh-CN" i="1" noProof="1">
                            <a:latin typeface="Cambria Math" panose="02040503050406030204" pitchFamily="18" charset="0"/>
                            <a:cs typeface="DejaVu Math TeX Gyre" panose="02000503000000000000" charset="0"/>
                            <a:sym typeface="+mn-ea"/>
                          </a:rPr>
                        </m:ctrlPr>
                      </m:sSubPr>
                      <m:e>
                        <m:r>
                          <a:rPr lang="en-US" altLang="zh-CN" i="1" noProof="1">
                            <a:latin typeface="Cambria Math" panose="02040503050406030204" pitchFamily="18" charset="0"/>
                            <a:cs typeface="DejaVu Math TeX Gyre" panose="02000503000000000000" charset="0"/>
                            <a:sym typeface="+mn-ea"/>
                          </a:rPr>
                          <m:t>𝑁</m:t>
                        </m:r>
                      </m:e>
                      <m:sub>
                        <m:r>
                          <a:rPr lang="en-US" altLang="zh-CN" b="0" i="1" noProof="1" smtClean="0">
                            <a:latin typeface="Cambria Math" panose="02040503050406030204" pitchFamily="18" charset="0"/>
                            <a:cs typeface="DejaVu Math TeX Gyre" panose="02000503000000000000" charset="0"/>
                            <a:sym typeface="+mn-ea"/>
                          </a:rPr>
                          <m:t>𝑝</m:t>
                        </m:r>
                      </m:sub>
                    </m:sSub>
                    <m:r>
                      <a:rPr lang="en-US" altLang="zh-CN" b="0" i="1" noProof="1" smtClean="0">
                        <a:latin typeface="Cambria Math" panose="02040503050406030204" pitchFamily="18" charset="0"/>
                        <a:cs typeface="DejaVu Math TeX Gyre" panose="02000503000000000000" charset="0"/>
                        <a:sym typeface="+mn-ea"/>
                      </a:rPr>
                      <m:t>=500</m:t>
                    </m:r>
                  </m:oMath>
                </a14:m>
                <a:endParaRPr lang="zh-CN" altLang="en-US" b="1" dirty="0"/>
              </a:p>
            </p:txBody>
          </p:sp>
        </mc:Choice>
        <mc:Fallback>
          <p:sp>
            <p:nvSpPr>
              <p:cNvPr id="22" name="文本框 21">
                <a:extLst>
                  <a:ext uri="{FF2B5EF4-FFF2-40B4-BE49-F238E27FC236}">
                    <a16:creationId xmlns:a16="http://schemas.microsoft.com/office/drawing/2014/main" id="{230D4066-D0F3-4BA0-A51D-2AD6A6C48D2B}"/>
                  </a:ext>
                </a:extLst>
              </p:cNvPr>
              <p:cNvSpPr txBox="1">
                <a:spLocks noRot="1" noChangeAspect="1" noMove="1" noResize="1" noEditPoints="1" noAdjustHandles="1" noChangeArrowheads="1" noChangeShapeType="1" noTextEdit="1"/>
              </p:cNvSpPr>
              <p:nvPr/>
            </p:nvSpPr>
            <p:spPr>
              <a:xfrm>
                <a:off x="1726508" y="4668944"/>
                <a:ext cx="2708879" cy="391582"/>
              </a:xfrm>
              <a:prstGeom prst="rect">
                <a:avLst/>
              </a:prstGeom>
              <a:blipFill>
                <a:blip r:embed="rId4"/>
                <a:stretch>
                  <a:fillRect t="-9375" b="-1875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C81ED26-08B1-4CA9-B514-3366970C3CE5}"/>
              </a:ext>
            </a:extLst>
          </p:cNvPr>
          <p:cNvSpPr txBox="1"/>
          <p:nvPr/>
        </p:nvSpPr>
        <p:spPr>
          <a:xfrm>
            <a:off x="1960823" y="5068808"/>
            <a:ext cx="6870672" cy="369332"/>
          </a:xfrm>
          <a:prstGeom prst="rect">
            <a:avLst/>
          </a:prstGeom>
          <a:noFill/>
        </p:spPr>
        <p:txBody>
          <a:bodyPr wrap="square" rtlCol="0">
            <a:spAutoFit/>
          </a:bodyPr>
          <a:lstStyle/>
          <a:p>
            <a:r>
              <a:rPr lang="zh-CN" altLang="en-US" dirty="0"/>
              <a:t>每次采样</a:t>
            </a:r>
            <a:r>
              <a:rPr lang="en-US" altLang="zh-CN" dirty="0"/>
              <a:t>Batch</a:t>
            </a:r>
            <a:r>
              <a:rPr lang="zh-CN" altLang="en-US" dirty="0"/>
              <a:t>大小的数据，包含</a:t>
            </a:r>
            <a:r>
              <a:rPr lang="zh-CN" altLang="en-US" b="1" dirty="0">
                <a:solidFill>
                  <a:srgbClr val="FF0000"/>
                </a:solidFill>
              </a:rPr>
              <a:t>输入坐标</a:t>
            </a:r>
            <a:r>
              <a:rPr lang="zh-CN" altLang="en-US" dirty="0"/>
              <a:t>和</a:t>
            </a:r>
            <a:r>
              <a:rPr lang="zh-CN" altLang="en-US" b="1" dirty="0">
                <a:solidFill>
                  <a:srgbClr val="FF0000"/>
                </a:solidFill>
              </a:rPr>
              <a:t>目标数据</a:t>
            </a:r>
            <a:endParaRPr lang="en-US" altLang="zh-CN" b="1" dirty="0">
              <a:solidFill>
                <a:srgbClr val="FF0000"/>
              </a:solidFill>
            </a:endParaRPr>
          </a:p>
        </p:txBody>
      </p:sp>
      <p:sp>
        <p:nvSpPr>
          <p:cNvPr id="23" name="文本框 22">
            <a:extLst>
              <a:ext uri="{FF2B5EF4-FFF2-40B4-BE49-F238E27FC236}">
                <a16:creationId xmlns:a16="http://schemas.microsoft.com/office/drawing/2014/main" id="{EDDFF4C1-B372-444B-AE6B-5A11B3E0481D}"/>
              </a:ext>
            </a:extLst>
          </p:cNvPr>
          <p:cNvSpPr txBox="1"/>
          <p:nvPr/>
        </p:nvSpPr>
        <p:spPr>
          <a:xfrm>
            <a:off x="1960823" y="5446422"/>
            <a:ext cx="6870672" cy="369332"/>
          </a:xfrm>
          <a:prstGeom prst="rect">
            <a:avLst/>
          </a:prstGeom>
          <a:noFill/>
        </p:spPr>
        <p:txBody>
          <a:bodyPr wrap="square" rtlCol="0">
            <a:spAutoFit/>
          </a:bodyPr>
          <a:lstStyle/>
          <a:p>
            <a:r>
              <a:rPr lang="zh-CN" altLang="en-US" dirty="0"/>
              <a:t>数据总量</a:t>
            </a:r>
            <a:r>
              <a:rPr lang="en-US" altLang="zh-CN" dirty="0"/>
              <a:t>Num</a:t>
            </a:r>
            <a:r>
              <a:rPr lang="zh-CN" altLang="en-US" dirty="0"/>
              <a:t>，每隔</a:t>
            </a:r>
            <a:r>
              <a:rPr lang="en-US" altLang="zh-CN" dirty="0"/>
              <a:t>Num/epoch</a:t>
            </a:r>
            <a:r>
              <a:rPr lang="zh-CN" altLang="en-US" dirty="0"/>
              <a:t>完成一次训练循环</a:t>
            </a:r>
            <a:r>
              <a:rPr lang="en-US" altLang="zh-CN" dirty="0"/>
              <a:t>Itr</a:t>
            </a:r>
          </a:p>
        </p:txBody>
      </p:sp>
      <p:sp>
        <p:nvSpPr>
          <p:cNvPr id="24" name="Google Shape;9571;p134">
            <a:extLst>
              <a:ext uri="{FF2B5EF4-FFF2-40B4-BE49-F238E27FC236}">
                <a16:creationId xmlns:a16="http://schemas.microsoft.com/office/drawing/2014/main" id="{191FB5A2-20F7-4E79-A516-C83657CFD49E}"/>
              </a:ext>
            </a:extLst>
          </p:cNvPr>
          <p:cNvSpPr txBox="1"/>
          <p:nvPr/>
        </p:nvSpPr>
        <p:spPr>
          <a:xfrm>
            <a:off x="1272159" y="23436"/>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1.3.1 </a:t>
            </a:r>
            <a:r>
              <a:rPr lang="zh-CN" altLang="en-US" sz="2800" b="1" dirty="0">
                <a:solidFill>
                  <a:schemeClr val="accent4"/>
                </a:solidFill>
              </a:rPr>
              <a:t>以二维非齐次</a:t>
            </a:r>
            <a:r>
              <a:rPr lang="en-US" altLang="zh-CN" sz="2800" b="1" dirty="0">
                <a:solidFill>
                  <a:schemeClr val="accent4"/>
                </a:solidFill>
              </a:rPr>
              <a:t>Helmholtz</a:t>
            </a:r>
            <a:r>
              <a:rPr lang="zh-CN" altLang="en-US" sz="2800" b="1" dirty="0">
                <a:solidFill>
                  <a:schemeClr val="accent4"/>
                </a:solidFill>
              </a:rPr>
              <a:t>方程为例</a:t>
            </a:r>
            <a:endParaRPr lang="zh-CN" altLang="en-US" sz="2800" b="1" dirty="0">
              <a:solidFill>
                <a:schemeClr val="accent4"/>
              </a:solidFill>
              <a:effectLst/>
            </a:endParaRPr>
          </a:p>
        </p:txBody>
      </p:sp>
    </p:spTree>
    <p:extLst>
      <p:ext uri="{BB962C8B-B14F-4D97-AF65-F5344CB8AC3E}">
        <p14:creationId xmlns:p14="http://schemas.microsoft.com/office/powerpoint/2010/main" val="313256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5" name="Left Arrow 4"/>
          <p:cNvSpPr/>
          <p:nvPr/>
        </p:nvSpPr>
        <p:spPr>
          <a:xfrm>
            <a:off x="389255" y="64709"/>
            <a:ext cx="3394075" cy="660400"/>
          </a:xfrm>
          <a:prstGeom prst="leftArrow">
            <a:avLst/>
          </a:prstGeom>
          <a:solidFill>
            <a:schemeClr val="bg2">
              <a:lumMod val="5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6" name="Rectangle 5"/>
          <p:cNvSpPr/>
          <p:nvPr/>
        </p:nvSpPr>
        <p:spPr>
          <a:xfrm>
            <a:off x="7241540" y="198694"/>
            <a:ext cx="2983865" cy="349250"/>
          </a:xfrm>
          <a:prstGeom prst="rect">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0" name="Text Box 9"/>
          <p:cNvSpPr txBox="1"/>
          <p:nvPr/>
        </p:nvSpPr>
        <p:spPr>
          <a:xfrm>
            <a:off x="3945890" y="198694"/>
            <a:ext cx="3121660" cy="368300"/>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a:t>物理</a:t>
            </a:r>
          </a:p>
        </p:txBody>
      </p:sp>
      <p:sp>
        <p:nvSpPr>
          <p:cNvPr id="2" name="灯片编号占位符 1">
            <a:extLst>
              <a:ext uri="{FF2B5EF4-FFF2-40B4-BE49-F238E27FC236}">
                <a16:creationId xmlns:a16="http://schemas.microsoft.com/office/drawing/2014/main" id="{1EE453D3-1E24-4AE2-B18F-6BED83D39C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
        <p:nvSpPr>
          <p:cNvPr id="23" name="文本框 22">
            <a:extLst>
              <a:ext uri="{FF2B5EF4-FFF2-40B4-BE49-F238E27FC236}">
                <a16:creationId xmlns:a16="http://schemas.microsoft.com/office/drawing/2014/main" id="{EDDFF4C1-B372-444B-AE6B-5A11B3E0481D}"/>
              </a:ext>
            </a:extLst>
          </p:cNvPr>
          <p:cNvSpPr txBox="1"/>
          <p:nvPr/>
        </p:nvSpPr>
        <p:spPr>
          <a:xfrm>
            <a:off x="2569758" y="6110691"/>
            <a:ext cx="5437505" cy="369332"/>
          </a:xfrm>
          <a:prstGeom prst="rect">
            <a:avLst/>
          </a:prstGeom>
          <a:noFill/>
        </p:spPr>
        <p:txBody>
          <a:bodyPr wrap="square" rtlCol="0">
            <a:spAutoFit/>
          </a:bodyPr>
          <a:lstStyle/>
          <a:p>
            <a:r>
              <a:rPr lang="zh-CN" altLang="en-US" dirty="0"/>
              <a:t>采用神经网络构建输入变量和输出量之间的模型。</a:t>
            </a:r>
            <a:endParaRPr lang="en-US" altLang="zh-CN" dirty="0"/>
          </a:p>
        </p:txBody>
      </p:sp>
      <p:sp>
        <p:nvSpPr>
          <p:cNvPr id="16" name="TextBox 57">
            <a:extLst>
              <a:ext uri="{FF2B5EF4-FFF2-40B4-BE49-F238E27FC236}">
                <a16:creationId xmlns:a16="http://schemas.microsoft.com/office/drawing/2014/main" id="{83301209-D521-44EB-BE76-E7D140FE9B2E}"/>
              </a:ext>
            </a:extLst>
          </p:cNvPr>
          <p:cNvSpPr txBox="1"/>
          <p:nvPr/>
        </p:nvSpPr>
        <p:spPr>
          <a:xfrm>
            <a:off x="3712083" y="5658090"/>
            <a:ext cx="4108817" cy="369332"/>
          </a:xfrm>
          <a:prstGeom prst="rect">
            <a:avLst/>
          </a:prstGeom>
          <a:noFill/>
        </p:spPr>
        <p:txBody>
          <a:bodyPr wrap="none" rtlCol="0">
            <a:spAutoFit/>
          </a:bodyPr>
          <a:lstStyle/>
          <a:p>
            <a:r>
              <a:rPr lang="zh-CN" dirty="0">
                <a:solidFill>
                  <a:schemeClr val="accent1">
                    <a:lumMod val="50000"/>
                  </a:schemeClr>
                </a:solidFill>
              </a:rPr>
              <a:t>采用</a:t>
            </a:r>
            <a:r>
              <a:rPr lang="zh-CN" altLang="en-US" dirty="0">
                <a:solidFill>
                  <a:schemeClr val="accent1">
                    <a:lumMod val="50000"/>
                  </a:schemeClr>
                </a:solidFill>
              </a:rPr>
              <a:t>相同</a:t>
            </a:r>
            <a:r>
              <a:rPr lang="zh-CN" dirty="0">
                <a:solidFill>
                  <a:schemeClr val="accent1">
                    <a:lumMod val="50000"/>
                  </a:schemeClr>
                </a:solidFill>
              </a:rPr>
              <a:t>网络训练声压实部和声压虚部</a:t>
            </a:r>
          </a:p>
        </p:txBody>
      </p:sp>
      <p:pic>
        <p:nvPicPr>
          <p:cNvPr id="17" name="Picture 24" descr="无标题绘图 (5)">
            <a:extLst>
              <a:ext uri="{FF2B5EF4-FFF2-40B4-BE49-F238E27FC236}">
                <a16:creationId xmlns:a16="http://schemas.microsoft.com/office/drawing/2014/main" id="{30A11EBF-9993-4180-B043-252915B6715F}"/>
              </a:ext>
            </a:extLst>
          </p:cNvPr>
          <p:cNvPicPr>
            <a:picLocks noChangeAspect="1"/>
          </p:cNvPicPr>
          <p:nvPr/>
        </p:nvPicPr>
        <p:blipFill>
          <a:blip r:embed="rId3"/>
          <a:stretch>
            <a:fillRect/>
          </a:stretch>
        </p:blipFill>
        <p:spPr>
          <a:xfrm>
            <a:off x="1894523" y="600196"/>
            <a:ext cx="7235825" cy="5242560"/>
          </a:xfrm>
          <a:prstGeom prst="rect">
            <a:avLst/>
          </a:prstGeom>
        </p:spPr>
      </p:pic>
    </p:spTree>
    <p:extLst>
      <p:ext uri="{BB962C8B-B14F-4D97-AF65-F5344CB8AC3E}">
        <p14:creationId xmlns:p14="http://schemas.microsoft.com/office/powerpoint/2010/main" val="288722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pic>
        <p:nvPicPr>
          <p:cNvPr id="2" name="Picture 1" descr="fig3-3"/>
          <p:cNvPicPr>
            <a:picLocks noChangeAspect="1"/>
          </p:cNvPicPr>
          <p:nvPr/>
        </p:nvPicPr>
        <p:blipFill>
          <a:blip r:embed="rId3"/>
          <a:stretch>
            <a:fillRect/>
          </a:stretch>
        </p:blipFill>
        <p:spPr>
          <a:xfrm>
            <a:off x="2438400" y="191597"/>
            <a:ext cx="7315200" cy="2743200"/>
          </a:xfrm>
          <a:prstGeom prst="rect">
            <a:avLst/>
          </a:prstGeom>
        </p:spPr>
      </p:pic>
      <p:pic>
        <p:nvPicPr>
          <p:cNvPr id="13" name="Picture 12" descr="fig3-6"/>
          <p:cNvPicPr>
            <a:picLocks noChangeAspect="1"/>
          </p:cNvPicPr>
          <p:nvPr/>
        </p:nvPicPr>
        <p:blipFill>
          <a:blip r:embed="rId4"/>
          <a:stretch>
            <a:fillRect/>
          </a:stretch>
        </p:blipFill>
        <p:spPr>
          <a:xfrm>
            <a:off x="4192270" y="3253385"/>
            <a:ext cx="3657600" cy="2743200"/>
          </a:xfrm>
          <a:prstGeom prst="rect">
            <a:avLst/>
          </a:prstGeom>
        </p:spPr>
      </p:pic>
      <p:sp>
        <p:nvSpPr>
          <p:cNvPr id="15" name="TextBox 57"/>
          <p:cNvSpPr txBox="1"/>
          <p:nvPr/>
        </p:nvSpPr>
        <p:spPr>
          <a:xfrm>
            <a:off x="3908174" y="2909425"/>
            <a:ext cx="5024132" cy="369332"/>
          </a:xfrm>
          <a:prstGeom prst="rect">
            <a:avLst/>
          </a:prstGeom>
          <a:noFill/>
        </p:spPr>
        <p:txBody>
          <a:bodyPr wrap="none" rtlCol="0">
            <a:spAutoFit/>
          </a:bodyPr>
          <a:lstStyle/>
          <a:p>
            <a:r>
              <a:rPr lang="zh-CN" altLang="el-GR" dirty="0">
                <a:solidFill>
                  <a:schemeClr val="accent1">
                    <a:lumMod val="50000"/>
                  </a:schemeClr>
                </a:solidFill>
              </a:rPr>
              <a:t>声压传播损失的精确解和网络预测结果</a:t>
            </a:r>
            <a:r>
              <a:rPr lang="en-US" altLang="zh-CN" dirty="0">
                <a:solidFill>
                  <a:schemeClr val="accent1">
                    <a:lumMod val="50000"/>
                  </a:schemeClr>
                </a:solidFill>
              </a:rPr>
              <a:t>, </a:t>
            </a:r>
            <a:r>
              <a:rPr lang="zh-CN" altLang="en-US" dirty="0">
                <a:solidFill>
                  <a:schemeClr val="accent1">
                    <a:lumMod val="50000"/>
                  </a:schemeClr>
                </a:solidFill>
              </a:rPr>
              <a:t>单位</a:t>
            </a:r>
            <a:r>
              <a:rPr lang="en-US" altLang="zh-CN" dirty="0">
                <a:solidFill>
                  <a:schemeClr val="accent1">
                    <a:lumMod val="50000"/>
                  </a:schemeClr>
                </a:solidFill>
              </a:rPr>
              <a:t>dB</a:t>
            </a:r>
            <a:endParaRPr lang="zh-CN" altLang="el-GR" dirty="0">
              <a:solidFill>
                <a:schemeClr val="accent1">
                  <a:lumMod val="50000"/>
                </a:schemeClr>
              </a:solidFill>
            </a:endParaRPr>
          </a:p>
        </p:txBody>
      </p:sp>
      <p:sp>
        <p:nvSpPr>
          <p:cNvPr id="17" name="TextBox 57"/>
          <p:cNvSpPr txBox="1"/>
          <p:nvPr/>
        </p:nvSpPr>
        <p:spPr>
          <a:xfrm>
            <a:off x="4282440" y="6055026"/>
            <a:ext cx="3627120" cy="368300"/>
          </a:xfrm>
          <a:prstGeom prst="rect">
            <a:avLst/>
          </a:prstGeom>
          <a:noFill/>
        </p:spPr>
        <p:txBody>
          <a:bodyPr wrap="none" rtlCol="0">
            <a:spAutoFit/>
          </a:bodyPr>
          <a:lstStyle/>
          <a:p>
            <a:r>
              <a:rPr lang="en-US" altLang="zh-CN" dirty="0">
                <a:solidFill>
                  <a:schemeClr val="accent1">
                    <a:lumMod val="50000"/>
                  </a:schemeClr>
                </a:solidFill>
              </a:rPr>
              <a:t>y=5</a:t>
            </a:r>
            <a:r>
              <a:rPr lang="zh-CN" altLang="en-US" dirty="0">
                <a:solidFill>
                  <a:schemeClr val="accent1">
                    <a:lumMod val="50000"/>
                  </a:schemeClr>
                </a:solidFill>
              </a:rPr>
              <a:t>处声压传播损失逐点误差比较</a:t>
            </a:r>
          </a:p>
        </p:txBody>
      </p:sp>
      <p:cxnSp>
        <p:nvCxnSpPr>
          <p:cNvPr id="19" name="Straight Connector 18"/>
          <p:cNvCxnSpPr/>
          <p:nvPr/>
        </p:nvCxnSpPr>
        <p:spPr>
          <a:xfrm>
            <a:off x="3019252" y="1490172"/>
            <a:ext cx="2387600" cy="0"/>
          </a:xfrm>
          <a:prstGeom prst="line">
            <a:avLst/>
          </a:prstGeom>
          <a:gradFill rotWithShape="0">
            <a:gsLst>
              <a:gs pos="0">
                <a:schemeClr val="accent1"/>
              </a:gs>
              <a:gs pos="100000">
                <a:schemeClr val="accent2"/>
              </a:gs>
            </a:gsLst>
            <a:lin ang="5400000" scaled="1"/>
          </a:gradFill>
          <a:ln w="28575" cap="flat" cmpd="sng" algn="ctr">
            <a:solidFill>
              <a:schemeClr val="tx1">
                <a:lumMod val="95000"/>
                <a:lumOff val="5000"/>
              </a:schemeClr>
            </a:solidFill>
            <a:prstDash val="solid"/>
            <a:round/>
            <a:headEnd type="none" w="med" len="med"/>
            <a:tailEnd type="none" w="med" len="med"/>
          </a:ln>
        </p:spPr>
      </p:cxnSp>
      <p:cxnSp>
        <p:nvCxnSpPr>
          <p:cNvPr id="20" name="Straight Connector 19"/>
          <p:cNvCxnSpPr/>
          <p:nvPr/>
        </p:nvCxnSpPr>
        <p:spPr>
          <a:xfrm>
            <a:off x="6656070" y="1470487"/>
            <a:ext cx="2387600" cy="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lgDash"/>
            <a:round/>
            <a:headEnd type="none" w="med" len="med"/>
            <a:tailEnd type="none" w="med" len="med"/>
          </a:ln>
        </p:spPr>
      </p:cxnSp>
      <p:sp>
        <p:nvSpPr>
          <p:cNvPr id="3" name="灯片编号占位符 2">
            <a:extLst>
              <a:ext uri="{FF2B5EF4-FFF2-40B4-BE49-F238E27FC236}">
                <a16:creationId xmlns:a16="http://schemas.microsoft.com/office/drawing/2014/main" id="{217C428F-1CB2-461E-A509-3854588FF6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TotalTime>
  <Words>1400</Words>
  <Application>Microsoft Office PowerPoint</Application>
  <PresentationFormat>宽屏</PresentationFormat>
  <Paragraphs>238</Paragraphs>
  <Slides>25</Slides>
  <Notes>24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DejaVu Math TeX Gyre</vt:lpstr>
      <vt:lpstr>宋体</vt:lpstr>
      <vt:lpstr>宋体</vt:lpstr>
      <vt:lpstr>Arial</vt:lpstr>
      <vt:lpstr>Arial</vt:lpstr>
      <vt:lpstr>Calibri</vt:lpstr>
      <vt:lpstr>Cambria Math</vt:lpstr>
      <vt:lpstr>Times New Roman</vt:lpstr>
      <vt:lpstr>Wingdings</vt:lpstr>
      <vt:lpstr>Blue Waves</vt:lpstr>
      <vt:lpstr>数据驱动的声场预报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数据驱动的声场预报</dc:title>
  <dc:creator>xliang</dc:creator>
  <cp:lastModifiedBy>徐 亮</cp:lastModifiedBy>
  <cp:revision>125</cp:revision>
  <dcterms:created xsi:type="dcterms:W3CDTF">2021-09-16T11:01:01Z</dcterms:created>
  <dcterms:modified xsi:type="dcterms:W3CDTF">2021-10-09T07:30:22Z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